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etrona"/>
      <p:regular r:id="rId19"/>
    </p:embeddedFont>
    <p:embeddedFont>
      <p:font typeface="Petrona"/>
      <p:regular r:id="rId20"/>
    </p:embeddedFont>
    <p:embeddedFont>
      <p:font typeface="Petrona"/>
      <p:regular r:id="rId21"/>
    </p:embeddedFont>
    <p:embeddedFont>
      <p:font typeface="Petrona"/>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7591"/>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WorkKar – A Decentralized Gig Enabler Platform for Blue-Collar Workers</a:t>
            </a:r>
            <a:endParaRPr lang="en-US" sz="4650" dirty="0"/>
          </a:p>
        </p:txBody>
      </p:sp>
      <p:sp>
        <p:nvSpPr>
          <p:cNvPr id="4" name="Text 1"/>
          <p:cNvSpPr/>
          <p:nvPr/>
        </p:nvSpPr>
        <p:spPr>
          <a:xfrm>
            <a:off x="793790" y="330053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This presentation provides an overview of WorkKar, a decentralized platform designed to empower blue-collar workers in the burgeoning gig economy. We will delve into the platform's core functionalities, technical architecture, and its potential to address existing challenges faced by workers and users alike.</a:t>
            </a:r>
            <a:endParaRPr lang="en-US" sz="1750" dirty="0"/>
          </a:p>
        </p:txBody>
      </p:sp>
      <p:sp>
        <p:nvSpPr>
          <p:cNvPr id="5" name="Text 2"/>
          <p:cNvSpPr/>
          <p:nvPr/>
        </p:nvSpPr>
        <p:spPr>
          <a:xfrm>
            <a:off x="793790" y="537019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Name: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Mohammed Maaz Ali</a:t>
            </a:r>
            <a:endParaRPr lang="en-US" sz="1750" dirty="0"/>
          </a:p>
        </p:txBody>
      </p:sp>
      <p:sp>
        <p:nvSpPr>
          <p:cNvPr id="6" name="Text 3"/>
          <p:cNvSpPr/>
          <p:nvPr/>
        </p:nvSpPr>
        <p:spPr>
          <a:xfrm>
            <a:off x="793790" y="581239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Roll No.:</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1604-22-737-101</a:t>
            </a:r>
            <a:endParaRPr lang="en-US" sz="1750" dirty="0"/>
          </a:p>
        </p:txBody>
      </p:sp>
      <p:sp>
        <p:nvSpPr>
          <p:cNvPr id="7" name="Text 4"/>
          <p:cNvSpPr/>
          <p:nvPr/>
        </p:nvSpPr>
        <p:spPr>
          <a:xfrm>
            <a:off x="793790" y="625459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College: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Muffakham Jah College of Engineering and Technology</a:t>
            </a:r>
            <a:endParaRPr lang="en-US" sz="1750" dirty="0"/>
          </a:p>
        </p:txBody>
      </p:sp>
      <p:sp>
        <p:nvSpPr>
          <p:cNvPr id="8" name="Text 5"/>
          <p:cNvSpPr/>
          <p:nvPr/>
        </p:nvSpPr>
        <p:spPr>
          <a:xfrm>
            <a:off x="793790" y="669678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Presentation Type: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Literature Survey</a:t>
            </a:r>
            <a:endParaRPr lang="en-US" sz="1750" dirty="0"/>
          </a:p>
        </p:txBody>
      </p:sp>
      <p:sp>
        <p:nvSpPr>
          <p:cNvPr id="9" name="Text 6"/>
          <p:cNvSpPr/>
          <p:nvPr/>
        </p:nvSpPr>
        <p:spPr>
          <a:xfrm>
            <a:off x="793790" y="713898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Event Date: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14th July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66800"/>
            <a:ext cx="8266509"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Competitor Comparison Table</a:t>
            </a:r>
            <a:endParaRPr lang="en-US" sz="4650" dirty="0"/>
          </a:p>
        </p:txBody>
      </p:sp>
      <p:sp>
        <p:nvSpPr>
          <p:cNvPr id="3" name="Shape 1"/>
          <p:cNvSpPr/>
          <p:nvPr/>
        </p:nvSpPr>
        <p:spPr>
          <a:xfrm>
            <a:off x="793790" y="2264688"/>
            <a:ext cx="13042821" cy="3917156"/>
          </a:xfrm>
          <a:prstGeom prst="roundRect">
            <a:avLst>
              <a:gd name="adj" fmla="val 2432"/>
            </a:avLst>
          </a:prstGeom>
          <a:noFill/>
          <a:ln w="7620">
            <a:solidFill>
              <a:srgbClr val="FFFFFF">
                <a:alpha val="24000"/>
              </a:srgbClr>
            </a:solidFill>
            <a:prstDash val="solid"/>
          </a:ln>
        </p:spPr>
      </p:sp>
      <p:sp>
        <p:nvSpPr>
          <p:cNvPr id="4" name="Shape 2"/>
          <p:cNvSpPr/>
          <p:nvPr/>
        </p:nvSpPr>
        <p:spPr>
          <a:xfrm>
            <a:off x="801410" y="2272308"/>
            <a:ext cx="13027581" cy="650319"/>
          </a:xfrm>
          <a:prstGeom prst="rect">
            <a:avLst/>
          </a:prstGeom>
          <a:solidFill>
            <a:srgbClr val="FFFFFF">
              <a:alpha val="4000"/>
            </a:srgbClr>
          </a:solidFill>
          <a:ln/>
        </p:spPr>
      </p:sp>
      <p:sp>
        <p:nvSpPr>
          <p:cNvPr id="5" name="Text 3"/>
          <p:cNvSpPr/>
          <p:nvPr/>
        </p:nvSpPr>
        <p:spPr>
          <a:xfrm>
            <a:off x="1028581" y="2416016"/>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Feature</a:t>
            </a:r>
            <a:endParaRPr lang="en-US" sz="1750" dirty="0"/>
          </a:p>
        </p:txBody>
      </p:sp>
      <p:sp>
        <p:nvSpPr>
          <p:cNvPr id="6" name="Text 4"/>
          <p:cNvSpPr/>
          <p:nvPr/>
        </p:nvSpPr>
        <p:spPr>
          <a:xfrm>
            <a:off x="5461754" y="2416016"/>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WorkKar</a:t>
            </a:r>
            <a:endParaRPr lang="en-US" sz="1750" dirty="0"/>
          </a:p>
        </p:txBody>
      </p:sp>
      <p:sp>
        <p:nvSpPr>
          <p:cNvPr id="7" name="Text 5"/>
          <p:cNvSpPr/>
          <p:nvPr/>
        </p:nvSpPr>
        <p:spPr>
          <a:xfrm>
            <a:off x="8327708" y="2416016"/>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Urban Company</a:t>
            </a:r>
            <a:endParaRPr lang="en-US" sz="1750" dirty="0"/>
          </a:p>
        </p:txBody>
      </p:sp>
      <p:sp>
        <p:nvSpPr>
          <p:cNvPr id="8" name="Text 6"/>
          <p:cNvSpPr/>
          <p:nvPr/>
        </p:nvSpPr>
        <p:spPr>
          <a:xfrm>
            <a:off x="11193661" y="2416016"/>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JustDial</a:t>
            </a:r>
            <a:endParaRPr lang="en-US" sz="1750" dirty="0"/>
          </a:p>
        </p:txBody>
      </p:sp>
      <p:sp>
        <p:nvSpPr>
          <p:cNvPr id="9" name="Shape 7"/>
          <p:cNvSpPr/>
          <p:nvPr/>
        </p:nvSpPr>
        <p:spPr>
          <a:xfrm>
            <a:off x="801410" y="2922627"/>
            <a:ext cx="13027581" cy="650319"/>
          </a:xfrm>
          <a:prstGeom prst="rect">
            <a:avLst/>
          </a:prstGeom>
          <a:solidFill>
            <a:srgbClr val="000000">
              <a:alpha val="4000"/>
            </a:srgbClr>
          </a:solidFill>
          <a:ln/>
        </p:spPr>
      </p:sp>
      <p:sp>
        <p:nvSpPr>
          <p:cNvPr id="10" name="Text 8"/>
          <p:cNvSpPr/>
          <p:nvPr/>
        </p:nvSpPr>
        <p:spPr>
          <a:xfrm>
            <a:off x="1028581" y="3066336"/>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Commission-Free</a:t>
            </a:r>
            <a:endParaRPr lang="en-US" sz="1750" dirty="0"/>
          </a:p>
        </p:txBody>
      </p:sp>
      <p:sp>
        <p:nvSpPr>
          <p:cNvPr id="11" name="Text 9"/>
          <p:cNvSpPr/>
          <p:nvPr/>
        </p:nvSpPr>
        <p:spPr>
          <a:xfrm>
            <a:off x="5461754" y="3066336"/>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12" name="Text 10"/>
          <p:cNvSpPr/>
          <p:nvPr/>
        </p:nvSpPr>
        <p:spPr>
          <a:xfrm>
            <a:off x="8327708" y="3066336"/>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13" name="Text 11"/>
          <p:cNvSpPr/>
          <p:nvPr/>
        </p:nvSpPr>
        <p:spPr>
          <a:xfrm>
            <a:off x="11193661" y="3066336"/>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(Partial)</a:t>
            </a:r>
            <a:endParaRPr lang="en-US" sz="1750" dirty="0"/>
          </a:p>
        </p:txBody>
      </p:sp>
      <p:sp>
        <p:nvSpPr>
          <p:cNvPr id="14" name="Shape 12"/>
          <p:cNvSpPr/>
          <p:nvPr/>
        </p:nvSpPr>
        <p:spPr>
          <a:xfrm>
            <a:off x="801410" y="3572947"/>
            <a:ext cx="13027581" cy="650319"/>
          </a:xfrm>
          <a:prstGeom prst="rect">
            <a:avLst/>
          </a:prstGeom>
          <a:solidFill>
            <a:srgbClr val="FFFFFF">
              <a:alpha val="4000"/>
            </a:srgbClr>
          </a:solidFill>
          <a:ln/>
        </p:spPr>
      </p:sp>
      <p:sp>
        <p:nvSpPr>
          <p:cNvPr id="15" name="Text 13"/>
          <p:cNvSpPr/>
          <p:nvPr/>
        </p:nvSpPr>
        <p:spPr>
          <a:xfrm>
            <a:off x="1028581" y="3716655"/>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Location-Based Match</a:t>
            </a:r>
            <a:endParaRPr lang="en-US" sz="1750" dirty="0"/>
          </a:p>
        </p:txBody>
      </p:sp>
      <p:sp>
        <p:nvSpPr>
          <p:cNvPr id="16" name="Text 14"/>
          <p:cNvSpPr/>
          <p:nvPr/>
        </p:nvSpPr>
        <p:spPr>
          <a:xfrm>
            <a:off x="5461754" y="3716655"/>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17" name="Text 15"/>
          <p:cNvSpPr/>
          <p:nvPr/>
        </p:nvSpPr>
        <p:spPr>
          <a:xfrm>
            <a:off x="8327708" y="3716655"/>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18" name="Text 16"/>
          <p:cNvSpPr/>
          <p:nvPr/>
        </p:nvSpPr>
        <p:spPr>
          <a:xfrm>
            <a:off x="11193661" y="3716655"/>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19" name="Shape 17"/>
          <p:cNvSpPr/>
          <p:nvPr/>
        </p:nvSpPr>
        <p:spPr>
          <a:xfrm>
            <a:off x="801410" y="4223266"/>
            <a:ext cx="13027581" cy="650319"/>
          </a:xfrm>
          <a:prstGeom prst="rect">
            <a:avLst/>
          </a:prstGeom>
          <a:solidFill>
            <a:srgbClr val="000000">
              <a:alpha val="4000"/>
            </a:srgbClr>
          </a:solidFill>
          <a:ln/>
        </p:spPr>
      </p:sp>
      <p:sp>
        <p:nvSpPr>
          <p:cNvPr id="20" name="Text 18"/>
          <p:cNvSpPr/>
          <p:nvPr/>
        </p:nvSpPr>
        <p:spPr>
          <a:xfrm>
            <a:off x="1028581" y="4366974"/>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Worker Dashboard</a:t>
            </a:r>
            <a:endParaRPr lang="en-US" sz="1750" dirty="0"/>
          </a:p>
        </p:txBody>
      </p:sp>
      <p:sp>
        <p:nvSpPr>
          <p:cNvPr id="21" name="Text 19"/>
          <p:cNvSpPr/>
          <p:nvPr/>
        </p:nvSpPr>
        <p:spPr>
          <a:xfrm>
            <a:off x="5461754" y="4366974"/>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22" name="Text 20"/>
          <p:cNvSpPr/>
          <p:nvPr/>
        </p:nvSpPr>
        <p:spPr>
          <a:xfrm>
            <a:off x="8327708" y="4366974"/>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23" name="Text 21"/>
          <p:cNvSpPr/>
          <p:nvPr/>
        </p:nvSpPr>
        <p:spPr>
          <a:xfrm>
            <a:off x="11193661" y="4366974"/>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24" name="Shape 22"/>
          <p:cNvSpPr/>
          <p:nvPr/>
        </p:nvSpPr>
        <p:spPr>
          <a:xfrm>
            <a:off x="801410" y="4873585"/>
            <a:ext cx="13027581" cy="650319"/>
          </a:xfrm>
          <a:prstGeom prst="rect">
            <a:avLst/>
          </a:prstGeom>
          <a:solidFill>
            <a:srgbClr val="FFFFFF">
              <a:alpha val="4000"/>
            </a:srgbClr>
          </a:solidFill>
          <a:ln/>
        </p:spPr>
      </p:sp>
      <p:sp>
        <p:nvSpPr>
          <p:cNvPr id="25" name="Text 23"/>
          <p:cNvSpPr/>
          <p:nvPr/>
        </p:nvSpPr>
        <p:spPr>
          <a:xfrm>
            <a:off x="1028581" y="5017294"/>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Profile Verification</a:t>
            </a:r>
            <a:endParaRPr lang="en-US" sz="1750" dirty="0"/>
          </a:p>
        </p:txBody>
      </p:sp>
      <p:sp>
        <p:nvSpPr>
          <p:cNvPr id="26" name="Text 24"/>
          <p:cNvSpPr/>
          <p:nvPr/>
        </p:nvSpPr>
        <p:spPr>
          <a:xfrm>
            <a:off x="5461754" y="5017294"/>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Partial</a:t>
            </a:r>
            <a:endParaRPr lang="en-US" sz="1750" dirty="0"/>
          </a:p>
        </p:txBody>
      </p:sp>
      <p:sp>
        <p:nvSpPr>
          <p:cNvPr id="27" name="Text 25"/>
          <p:cNvSpPr/>
          <p:nvPr/>
        </p:nvSpPr>
        <p:spPr>
          <a:xfrm>
            <a:off x="8327708" y="5017294"/>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28" name="Text 26"/>
          <p:cNvSpPr/>
          <p:nvPr/>
        </p:nvSpPr>
        <p:spPr>
          <a:xfrm>
            <a:off x="11193661" y="5017294"/>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29" name="Shape 27"/>
          <p:cNvSpPr/>
          <p:nvPr/>
        </p:nvSpPr>
        <p:spPr>
          <a:xfrm>
            <a:off x="801410" y="5523905"/>
            <a:ext cx="13027581" cy="650319"/>
          </a:xfrm>
          <a:prstGeom prst="rect">
            <a:avLst/>
          </a:prstGeom>
          <a:solidFill>
            <a:srgbClr val="000000">
              <a:alpha val="4000"/>
            </a:srgbClr>
          </a:solidFill>
          <a:ln/>
        </p:spPr>
      </p:sp>
      <p:sp>
        <p:nvSpPr>
          <p:cNvPr id="30" name="Text 28"/>
          <p:cNvSpPr/>
          <p:nvPr/>
        </p:nvSpPr>
        <p:spPr>
          <a:xfrm>
            <a:off x="1028581" y="5667613"/>
            <a:ext cx="397192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Self-Employment Focus</a:t>
            </a:r>
            <a:endParaRPr lang="en-US" sz="1750" dirty="0"/>
          </a:p>
        </p:txBody>
      </p:sp>
      <p:sp>
        <p:nvSpPr>
          <p:cNvPr id="31" name="Text 29"/>
          <p:cNvSpPr/>
          <p:nvPr/>
        </p:nvSpPr>
        <p:spPr>
          <a:xfrm>
            <a:off x="5461754" y="5667613"/>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32" name="Text 30"/>
          <p:cNvSpPr/>
          <p:nvPr/>
        </p:nvSpPr>
        <p:spPr>
          <a:xfrm>
            <a:off x="8327708" y="5667613"/>
            <a:ext cx="24047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33" name="Text 31"/>
          <p:cNvSpPr/>
          <p:nvPr/>
        </p:nvSpPr>
        <p:spPr>
          <a:xfrm>
            <a:off x="11193661" y="5667613"/>
            <a:ext cx="240851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34" name="Text 32"/>
          <p:cNvSpPr/>
          <p:nvPr/>
        </p:nvSpPr>
        <p:spPr>
          <a:xfrm>
            <a:off x="793790" y="643699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This table highlights WorkKar's unique positioning in the market, emphasizing its worker-centric and commission-free model compared to established competitors.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02908" y="316587"/>
            <a:ext cx="3063002" cy="377666"/>
          </a:xfrm>
          <a:prstGeom prst="rect">
            <a:avLst/>
          </a:prstGeom>
          <a:noFill/>
          <a:ln/>
        </p:spPr>
        <p:txBody>
          <a:bodyPr wrap="none" lIns="0" tIns="0" rIns="0" bIns="0" rtlCol="0" anchor="t"/>
          <a:lstStyle/>
          <a:p>
            <a:pPr algn="l" indent="0" marL="0">
              <a:lnSpc>
                <a:spcPts val="2950"/>
              </a:lnSpc>
              <a:buNone/>
            </a:pPr>
            <a:r>
              <a:rPr lang="en-US" sz="2350" b="1" dirty="0">
                <a:solidFill>
                  <a:srgbClr val="FF8AAF"/>
                </a:solidFill>
                <a:latin typeface="Petrona Bold" pitchFamily="34" charset="0"/>
                <a:ea typeface="Petrona Bold" pitchFamily="34" charset="-122"/>
                <a:cs typeface="Petrona Bold" pitchFamily="34" charset="-120"/>
              </a:rPr>
              <a:t>Future Enhancements</a:t>
            </a:r>
            <a:endParaRPr lang="en-US" sz="2350" dirty="0"/>
          </a:p>
        </p:txBody>
      </p:sp>
      <p:sp>
        <p:nvSpPr>
          <p:cNvPr id="3" name="Text 1"/>
          <p:cNvSpPr/>
          <p:nvPr/>
        </p:nvSpPr>
        <p:spPr>
          <a:xfrm>
            <a:off x="402908" y="924401"/>
            <a:ext cx="13824585" cy="184190"/>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Inter" pitchFamily="34" charset="0"/>
                <a:ea typeface="Inter" pitchFamily="34" charset="-122"/>
                <a:cs typeface="Inter" pitchFamily="34" charset="-120"/>
              </a:rPr>
              <a:t>WorkKar is continuously evolving to address current limitations and expand its capabilities. These planned enhancements will strengthen the platform's foundation and broaden its impact in the gig economy.</a:t>
            </a:r>
            <a:endParaRPr lang="en-US" sz="900" dirty="0"/>
          </a:p>
        </p:txBody>
      </p:sp>
      <p:pic>
        <p:nvPicPr>
          <p:cNvPr id="4" name="Image 0" descr="preencoded.png">    </p:cNvPr>
          <p:cNvPicPr>
            <a:picLocks noChangeAspect="1"/>
          </p:cNvPicPr>
          <p:nvPr/>
        </p:nvPicPr>
        <p:blipFill>
          <a:blip r:embed="rId1"/>
          <a:stretch>
            <a:fillRect/>
          </a:stretch>
        </p:blipFill>
        <p:spPr>
          <a:xfrm>
            <a:off x="1034653" y="1238012"/>
            <a:ext cx="3248739" cy="3248739"/>
          </a:xfrm>
          <a:prstGeom prst="rect">
            <a:avLst/>
          </a:prstGeom>
        </p:spPr>
      </p:pic>
      <p:sp>
        <p:nvSpPr>
          <p:cNvPr id="5" name="Text 2"/>
          <p:cNvSpPr/>
          <p:nvPr/>
        </p:nvSpPr>
        <p:spPr>
          <a:xfrm>
            <a:off x="1881664" y="4630579"/>
            <a:ext cx="1554718" cy="188833"/>
          </a:xfrm>
          <a:prstGeom prst="rect">
            <a:avLst/>
          </a:prstGeom>
          <a:noFill/>
          <a:ln/>
        </p:spPr>
        <p:txBody>
          <a:bodyPr wrap="none" lIns="0" tIns="0" rIns="0" bIns="0" rtlCol="0" anchor="t"/>
          <a:lstStyle/>
          <a:p>
            <a:pPr algn="ctr" indent="0" marL="0">
              <a:lnSpc>
                <a:spcPts val="1450"/>
              </a:lnSpc>
              <a:buNone/>
            </a:pPr>
            <a:r>
              <a:rPr lang="en-US" sz="1150" b="1" dirty="0">
                <a:solidFill>
                  <a:srgbClr val="E0D6DE"/>
                </a:solidFill>
                <a:latin typeface="Petrona Bold" pitchFamily="34" charset="0"/>
                <a:ea typeface="Petrona Bold" pitchFamily="34" charset="-122"/>
                <a:cs typeface="Petrona Bold" pitchFamily="34" charset="-120"/>
              </a:rPr>
              <a:t>Enhanced Verification</a:t>
            </a:r>
            <a:endParaRPr lang="en-US" sz="1150" dirty="0"/>
          </a:p>
        </p:txBody>
      </p:sp>
      <p:sp>
        <p:nvSpPr>
          <p:cNvPr id="6" name="Text 3"/>
          <p:cNvSpPr/>
          <p:nvPr/>
        </p:nvSpPr>
        <p:spPr>
          <a:xfrm>
            <a:off x="402908" y="4888468"/>
            <a:ext cx="4512231" cy="368379"/>
          </a:xfrm>
          <a:prstGeom prst="rect">
            <a:avLst/>
          </a:prstGeom>
          <a:noFill/>
          <a:ln/>
        </p:spPr>
        <p:txBody>
          <a:bodyPr wrap="square" lIns="0" tIns="0" rIns="0" bIns="0" rtlCol="0" anchor="t"/>
          <a:lstStyle/>
          <a:p>
            <a:pPr algn="ctr" indent="0" marL="0">
              <a:lnSpc>
                <a:spcPts val="1450"/>
              </a:lnSpc>
              <a:buNone/>
            </a:pPr>
            <a:r>
              <a:rPr lang="en-US" sz="900" dirty="0">
                <a:solidFill>
                  <a:srgbClr val="E0D6DE"/>
                </a:solidFill>
                <a:latin typeface="Inter" pitchFamily="34" charset="0"/>
                <a:ea typeface="Inter" pitchFamily="34" charset="-122"/>
                <a:cs typeface="Inter" pitchFamily="34" charset="-120"/>
              </a:rPr>
              <a:t>Add Aadhaar/ID verification &amp; background checks to build stronger trust and security for all users.</a:t>
            </a:r>
            <a:endParaRPr lang="en-US" sz="900" dirty="0"/>
          </a:p>
        </p:txBody>
      </p:sp>
      <p:pic>
        <p:nvPicPr>
          <p:cNvPr id="7" name="Image 1" descr="preencoded.png">    </p:cNvPr>
          <p:cNvPicPr>
            <a:picLocks noChangeAspect="1"/>
          </p:cNvPicPr>
          <p:nvPr/>
        </p:nvPicPr>
        <p:blipFill>
          <a:blip r:embed="rId2"/>
          <a:stretch>
            <a:fillRect/>
          </a:stretch>
        </p:blipFill>
        <p:spPr>
          <a:xfrm>
            <a:off x="5690711" y="1238012"/>
            <a:ext cx="3248858" cy="3248858"/>
          </a:xfrm>
          <a:prstGeom prst="rect">
            <a:avLst/>
          </a:prstGeom>
        </p:spPr>
      </p:pic>
      <p:sp>
        <p:nvSpPr>
          <p:cNvPr id="8" name="Text 4"/>
          <p:cNvSpPr/>
          <p:nvPr/>
        </p:nvSpPr>
        <p:spPr>
          <a:xfrm>
            <a:off x="6559629" y="4630698"/>
            <a:ext cx="1511022" cy="188833"/>
          </a:xfrm>
          <a:prstGeom prst="rect">
            <a:avLst/>
          </a:prstGeom>
          <a:noFill/>
          <a:ln/>
        </p:spPr>
        <p:txBody>
          <a:bodyPr wrap="none" lIns="0" tIns="0" rIns="0" bIns="0" rtlCol="0" anchor="t"/>
          <a:lstStyle/>
          <a:p>
            <a:pPr algn="ctr" indent="0" marL="0">
              <a:lnSpc>
                <a:spcPts val="1450"/>
              </a:lnSpc>
              <a:buNone/>
            </a:pPr>
            <a:r>
              <a:rPr lang="en-US" sz="1150" b="1" dirty="0">
                <a:solidFill>
                  <a:srgbClr val="E0D6DE"/>
                </a:solidFill>
                <a:latin typeface="Petrona Bold" pitchFamily="34" charset="0"/>
                <a:ea typeface="Petrona Bold" pitchFamily="34" charset="-122"/>
                <a:cs typeface="Petrona Bold" pitchFamily="34" charset="-120"/>
              </a:rPr>
              <a:t>Financial Tools</a:t>
            </a:r>
            <a:endParaRPr lang="en-US" sz="1150" dirty="0"/>
          </a:p>
        </p:txBody>
      </p:sp>
      <p:sp>
        <p:nvSpPr>
          <p:cNvPr id="9" name="Text 5"/>
          <p:cNvSpPr/>
          <p:nvPr/>
        </p:nvSpPr>
        <p:spPr>
          <a:xfrm>
            <a:off x="5058966" y="4888587"/>
            <a:ext cx="4512350" cy="368379"/>
          </a:xfrm>
          <a:prstGeom prst="rect">
            <a:avLst/>
          </a:prstGeom>
          <a:noFill/>
          <a:ln/>
        </p:spPr>
        <p:txBody>
          <a:bodyPr wrap="square" lIns="0" tIns="0" rIns="0" bIns="0" rtlCol="0" anchor="t"/>
          <a:lstStyle/>
          <a:p>
            <a:pPr algn="ctr" indent="0" marL="0">
              <a:lnSpc>
                <a:spcPts val="1450"/>
              </a:lnSpc>
              <a:buNone/>
            </a:pPr>
            <a:r>
              <a:rPr lang="en-US" sz="900" dirty="0">
                <a:solidFill>
                  <a:srgbClr val="E0D6DE"/>
                </a:solidFill>
                <a:latin typeface="Inter" pitchFamily="34" charset="0"/>
                <a:ea typeface="Inter" pitchFamily="34" charset="-122"/>
                <a:cs typeface="Inter" pitchFamily="34" charset="-120"/>
              </a:rPr>
              <a:t>Introduce micro-financing and savings tools for workers to support their financial growth and independence.</a:t>
            </a:r>
            <a:endParaRPr lang="en-US" sz="900" dirty="0"/>
          </a:p>
        </p:txBody>
      </p:sp>
      <p:pic>
        <p:nvPicPr>
          <p:cNvPr id="10" name="Image 2" descr="preencoded.png">    </p:cNvPr>
          <p:cNvPicPr>
            <a:picLocks noChangeAspect="1"/>
          </p:cNvPicPr>
          <p:nvPr/>
        </p:nvPicPr>
        <p:blipFill>
          <a:blip r:embed="rId3"/>
          <a:stretch>
            <a:fillRect/>
          </a:stretch>
        </p:blipFill>
        <p:spPr>
          <a:xfrm>
            <a:off x="10346888" y="1238012"/>
            <a:ext cx="3248858" cy="3248858"/>
          </a:xfrm>
          <a:prstGeom prst="rect">
            <a:avLst/>
          </a:prstGeom>
        </p:spPr>
      </p:pic>
      <p:sp>
        <p:nvSpPr>
          <p:cNvPr id="11" name="Text 6"/>
          <p:cNvSpPr/>
          <p:nvPr/>
        </p:nvSpPr>
        <p:spPr>
          <a:xfrm>
            <a:off x="11215807" y="4630698"/>
            <a:ext cx="1511022" cy="188833"/>
          </a:xfrm>
          <a:prstGeom prst="rect">
            <a:avLst/>
          </a:prstGeom>
          <a:noFill/>
          <a:ln/>
        </p:spPr>
        <p:txBody>
          <a:bodyPr wrap="none" lIns="0" tIns="0" rIns="0" bIns="0" rtlCol="0" anchor="t"/>
          <a:lstStyle/>
          <a:p>
            <a:pPr algn="ctr" indent="0" marL="0">
              <a:lnSpc>
                <a:spcPts val="1450"/>
              </a:lnSpc>
              <a:buNone/>
            </a:pPr>
            <a:r>
              <a:rPr lang="en-US" sz="1150" b="1" dirty="0">
                <a:solidFill>
                  <a:srgbClr val="E0D6DE"/>
                </a:solidFill>
                <a:latin typeface="Petrona Bold" pitchFamily="34" charset="0"/>
                <a:ea typeface="Petrona Bold" pitchFamily="34" charset="-122"/>
                <a:cs typeface="Petrona Bold" pitchFamily="34" charset="-120"/>
              </a:rPr>
              <a:t>Skill Certification</a:t>
            </a:r>
            <a:endParaRPr lang="en-US" sz="1150" dirty="0"/>
          </a:p>
        </p:txBody>
      </p:sp>
      <p:sp>
        <p:nvSpPr>
          <p:cNvPr id="12" name="Text 7"/>
          <p:cNvSpPr/>
          <p:nvPr/>
        </p:nvSpPr>
        <p:spPr>
          <a:xfrm>
            <a:off x="9715143" y="4888587"/>
            <a:ext cx="4512350" cy="368379"/>
          </a:xfrm>
          <a:prstGeom prst="rect">
            <a:avLst/>
          </a:prstGeom>
          <a:noFill/>
          <a:ln/>
        </p:spPr>
        <p:txBody>
          <a:bodyPr wrap="square" lIns="0" tIns="0" rIns="0" bIns="0" rtlCol="0" anchor="t"/>
          <a:lstStyle/>
          <a:p>
            <a:pPr algn="ctr" indent="0" marL="0">
              <a:lnSpc>
                <a:spcPts val="1450"/>
              </a:lnSpc>
              <a:buNone/>
            </a:pPr>
            <a:r>
              <a:rPr lang="en-US" sz="900" dirty="0">
                <a:solidFill>
                  <a:srgbClr val="E0D6DE"/>
                </a:solidFill>
                <a:latin typeface="Inter" pitchFamily="34" charset="0"/>
                <a:ea typeface="Inter" pitchFamily="34" charset="-122"/>
                <a:cs typeface="Inter" pitchFamily="34" charset="-120"/>
              </a:rPr>
              <a:t>Launch government-backed skill certification integration to validate worker expertise and increase credibility.</a:t>
            </a:r>
            <a:endParaRPr lang="en-US" sz="900" dirty="0"/>
          </a:p>
        </p:txBody>
      </p:sp>
      <p:pic>
        <p:nvPicPr>
          <p:cNvPr id="13" name="Image 3" descr="preencoded.png">    </p:cNvPr>
          <p:cNvPicPr>
            <a:picLocks noChangeAspect="1"/>
          </p:cNvPicPr>
          <p:nvPr/>
        </p:nvPicPr>
        <p:blipFill>
          <a:blip r:embed="rId4"/>
          <a:stretch>
            <a:fillRect/>
          </a:stretch>
        </p:blipFill>
        <p:spPr>
          <a:xfrm>
            <a:off x="3362682" y="5544741"/>
            <a:ext cx="3248858" cy="3248858"/>
          </a:xfrm>
          <a:prstGeom prst="rect">
            <a:avLst/>
          </a:prstGeom>
        </p:spPr>
      </p:pic>
      <p:sp>
        <p:nvSpPr>
          <p:cNvPr id="14" name="Text 8"/>
          <p:cNvSpPr/>
          <p:nvPr/>
        </p:nvSpPr>
        <p:spPr>
          <a:xfrm>
            <a:off x="4083248" y="8937427"/>
            <a:ext cx="1807607" cy="188833"/>
          </a:xfrm>
          <a:prstGeom prst="rect">
            <a:avLst/>
          </a:prstGeom>
          <a:noFill/>
          <a:ln/>
        </p:spPr>
        <p:txBody>
          <a:bodyPr wrap="none" lIns="0" tIns="0" rIns="0" bIns="0" rtlCol="0" anchor="t"/>
          <a:lstStyle/>
          <a:p>
            <a:pPr algn="ctr" indent="0" marL="0">
              <a:lnSpc>
                <a:spcPts val="1450"/>
              </a:lnSpc>
              <a:buNone/>
            </a:pPr>
            <a:r>
              <a:rPr lang="en-US" sz="1150" b="1" dirty="0">
                <a:solidFill>
                  <a:srgbClr val="E0D6DE"/>
                </a:solidFill>
                <a:latin typeface="Petrona Bold" pitchFamily="34" charset="0"/>
                <a:ea typeface="Petrona Bold" pitchFamily="34" charset="-122"/>
                <a:cs typeface="Petrona Bold" pitchFamily="34" charset="-120"/>
              </a:rPr>
              <a:t>Seamless Communication</a:t>
            </a:r>
            <a:endParaRPr lang="en-US" sz="1150" dirty="0"/>
          </a:p>
        </p:txBody>
      </p:sp>
      <p:sp>
        <p:nvSpPr>
          <p:cNvPr id="15" name="Text 9"/>
          <p:cNvSpPr/>
          <p:nvPr/>
        </p:nvSpPr>
        <p:spPr>
          <a:xfrm>
            <a:off x="2730937" y="9195316"/>
            <a:ext cx="4512350" cy="368379"/>
          </a:xfrm>
          <a:prstGeom prst="rect">
            <a:avLst/>
          </a:prstGeom>
          <a:noFill/>
          <a:ln/>
        </p:spPr>
        <p:txBody>
          <a:bodyPr wrap="square" lIns="0" tIns="0" rIns="0" bIns="0" rtlCol="0" anchor="t"/>
          <a:lstStyle/>
          <a:p>
            <a:pPr algn="ctr" indent="0" marL="0">
              <a:lnSpc>
                <a:spcPts val="1450"/>
              </a:lnSpc>
              <a:buNone/>
            </a:pPr>
            <a:r>
              <a:rPr lang="en-US" sz="900" dirty="0">
                <a:solidFill>
                  <a:srgbClr val="E0D6DE"/>
                </a:solidFill>
                <a:latin typeface="Inter" pitchFamily="34" charset="0"/>
                <a:ea typeface="Inter" pitchFamily="34" charset="-122"/>
                <a:cs typeface="Inter" pitchFamily="34" charset="-120"/>
              </a:rPr>
              <a:t>Add in-app payments and chat support for smoother transactions and enhanced user experience.</a:t>
            </a:r>
            <a:endParaRPr lang="en-US" sz="900" dirty="0"/>
          </a:p>
        </p:txBody>
      </p:sp>
      <p:pic>
        <p:nvPicPr>
          <p:cNvPr id="16" name="Image 4" descr="preencoded.png">    </p:cNvPr>
          <p:cNvPicPr>
            <a:picLocks noChangeAspect="1"/>
          </p:cNvPicPr>
          <p:nvPr/>
        </p:nvPicPr>
        <p:blipFill>
          <a:blip r:embed="rId5"/>
          <a:stretch>
            <a:fillRect/>
          </a:stretch>
        </p:blipFill>
        <p:spPr>
          <a:xfrm>
            <a:off x="8018859" y="5544741"/>
            <a:ext cx="3248739" cy="3248739"/>
          </a:xfrm>
          <a:prstGeom prst="rect">
            <a:avLst/>
          </a:prstGeom>
        </p:spPr>
      </p:pic>
      <p:sp>
        <p:nvSpPr>
          <p:cNvPr id="17" name="Text 10"/>
          <p:cNvSpPr/>
          <p:nvPr/>
        </p:nvSpPr>
        <p:spPr>
          <a:xfrm>
            <a:off x="8887658" y="8937308"/>
            <a:ext cx="1511022" cy="188833"/>
          </a:xfrm>
          <a:prstGeom prst="rect">
            <a:avLst/>
          </a:prstGeom>
          <a:noFill/>
          <a:ln/>
        </p:spPr>
        <p:txBody>
          <a:bodyPr wrap="none" lIns="0" tIns="0" rIns="0" bIns="0" rtlCol="0" anchor="t"/>
          <a:lstStyle/>
          <a:p>
            <a:pPr algn="ctr" indent="0" marL="0">
              <a:lnSpc>
                <a:spcPts val="1450"/>
              </a:lnSpc>
              <a:buNone/>
            </a:pPr>
            <a:r>
              <a:rPr lang="en-US" sz="1150" b="1" dirty="0">
                <a:solidFill>
                  <a:srgbClr val="E0D6DE"/>
                </a:solidFill>
                <a:latin typeface="Petrona Bold" pitchFamily="34" charset="0"/>
                <a:ea typeface="Petrona Bold" pitchFamily="34" charset="-122"/>
                <a:cs typeface="Petrona Bold" pitchFamily="34" charset="-120"/>
              </a:rPr>
              <a:t>AI-Powered Matching</a:t>
            </a:r>
            <a:endParaRPr lang="en-US" sz="1150" dirty="0"/>
          </a:p>
        </p:txBody>
      </p:sp>
      <p:sp>
        <p:nvSpPr>
          <p:cNvPr id="18" name="Text 11"/>
          <p:cNvSpPr/>
          <p:nvPr/>
        </p:nvSpPr>
        <p:spPr>
          <a:xfrm>
            <a:off x="7387114" y="9195197"/>
            <a:ext cx="4512231" cy="368379"/>
          </a:xfrm>
          <a:prstGeom prst="rect">
            <a:avLst/>
          </a:prstGeom>
          <a:noFill/>
          <a:ln/>
        </p:spPr>
        <p:txBody>
          <a:bodyPr wrap="square" lIns="0" tIns="0" rIns="0" bIns="0" rtlCol="0" anchor="t"/>
          <a:lstStyle/>
          <a:p>
            <a:pPr algn="ctr" indent="0" marL="0">
              <a:lnSpc>
                <a:spcPts val="1450"/>
              </a:lnSpc>
              <a:buNone/>
            </a:pPr>
            <a:r>
              <a:rPr lang="en-US" sz="900" dirty="0">
                <a:solidFill>
                  <a:srgbClr val="E0D6DE"/>
                </a:solidFill>
                <a:latin typeface="Inter" pitchFamily="34" charset="0"/>
                <a:ea typeface="Inter" pitchFamily="34" charset="-122"/>
                <a:cs typeface="Inter" pitchFamily="34" charset="-120"/>
              </a:rPr>
              <a:t>Build AI-based job recommendations and scheduling engine for intelligent worker-user matching and optimization.</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44109"/>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Conclusion</a:t>
            </a:r>
            <a:endParaRPr lang="en-US" sz="4650" dirty="0"/>
          </a:p>
        </p:txBody>
      </p:sp>
      <p:pic>
        <p:nvPicPr>
          <p:cNvPr id="3" name="Image 0" descr="preencoded.png">    </p:cNvPr>
          <p:cNvPicPr>
            <a:picLocks noChangeAspect="1"/>
          </p:cNvPicPr>
          <p:nvPr/>
        </p:nvPicPr>
        <p:blipFill>
          <a:blip r:embed="rId1"/>
          <a:stretch>
            <a:fillRect/>
          </a:stretch>
        </p:blipFill>
        <p:spPr>
          <a:xfrm>
            <a:off x="793790" y="2641997"/>
            <a:ext cx="680442" cy="680442"/>
          </a:xfrm>
          <a:prstGeom prst="rect">
            <a:avLst/>
          </a:prstGeom>
        </p:spPr>
      </p:pic>
      <p:sp>
        <p:nvSpPr>
          <p:cNvPr id="4" name="Text 1"/>
          <p:cNvSpPr/>
          <p:nvPr/>
        </p:nvSpPr>
        <p:spPr>
          <a:xfrm>
            <a:off x="1757720" y="2833330"/>
            <a:ext cx="4514850"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Revolutionizing the Gig Economy</a:t>
            </a:r>
            <a:endParaRPr lang="en-US" sz="2300" dirty="0"/>
          </a:p>
        </p:txBody>
      </p:sp>
      <p:sp>
        <p:nvSpPr>
          <p:cNvPr id="5" name="Text 2"/>
          <p:cNvSpPr/>
          <p:nvPr/>
        </p:nvSpPr>
        <p:spPr>
          <a:xfrm>
            <a:off x="1757720" y="3341489"/>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WorkKar aims to revolutionize the blue-collar gig economy in India by offering a commission-free, verified, location-driven platform.</a:t>
            </a:r>
            <a:endParaRPr lang="en-US" sz="1750" dirty="0"/>
          </a:p>
        </p:txBody>
      </p:sp>
      <p:pic>
        <p:nvPicPr>
          <p:cNvPr id="6" name="Image 1" descr="preencoded.png">    </p:cNvPr>
          <p:cNvPicPr>
            <a:picLocks noChangeAspect="1"/>
          </p:cNvPicPr>
          <p:nvPr/>
        </p:nvPicPr>
        <p:blipFill>
          <a:blip r:embed="rId2"/>
          <a:stretch>
            <a:fillRect/>
          </a:stretch>
        </p:blipFill>
        <p:spPr>
          <a:xfrm>
            <a:off x="7456884" y="2641997"/>
            <a:ext cx="680442" cy="680442"/>
          </a:xfrm>
          <a:prstGeom prst="rect">
            <a:avLst/>
          </a:prstGeom>
        </p:spPr>
      </p:pic>
      <p:sp>
        <p:nvSpPr>
          <p:cNvPr id="7" name="Text 3"/>
          <p:cNvSpPr/>
          <p:nvPr/>
        </p:nvSpPr>
        <p:spPr>
          <a:xfrm>
            <a:off x="8420814" y="283333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Empowering Workers</a:t>
            </a:r>
            <a:endParaRPr lang="en-US" sz="2300" dirty="0"/>
          </a:p>
        </p:txBody>
      </p:sp>
      <p:sp>
        <p:nvSpPr>
          <p:cNvPr id="8" name="Text 4"/>
          <p:cNvSpPr/>
          <p:nvPr/>
        </p:nvSpPr>
        <p:spPr>
          <a:xfrm>
            <a:off x="8420814" y="3341489"/>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It empowers workers and simplifies discovery, creating a direct connection between service providers and users.</a:t>
            </a:r>
            <a:endParaRPr lang="en-US" sz="1750" dirty="0"/>
          </a:p>
        </p:txBody>
      </p:sp>
      <p:pic>
        <p:nvPicPr>
          <p:cNvPr id="9" name="Image 2" descr="preencoded.png">    </p:cNvPr>
          <p:cNvPicPr>
            <a:picLocks noChangeAspect="1"/>
          </p:cNvPicPr>
          <p:nvPr/>
        </p:nvPicPr>
        <p:blipFill>
          <a:blip r:embed="rId3"/>
          <a:stretch>
            <a:fillRect/>
          </a:stretch>
        </p:blipFill>
        <p:spPr>
          <a:xfrm>
            <a:off x="793790" y="4997172"/>
            <a:ext cx="680442" cy="680442"/>
          </a:xfrm>
          <a:prstGeom prst="rect">
            <a:avLst/>
          </a:prstGeom>
        </p:spPr>
      </p:pic>
      <p:sp>
        <p:nvSpPr>
          <p:cNvPr id="10" name="Text 5"/>
          <p:cNvSpPr/>
          <p:nvPr/>
        </p:nvSpPr>
        <p:spPr>
          <a:xfrm>
            <a:off x="1757720" y="518850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Scalable Solution</a:t>
            </a:r>
            <a:endParaRPr lang="en-US" sz="2300" dirty="0"/>
          </a:p>
        </p:txBody>
      </p:sp>
      <p:sp>
        <p:nvSpPr>
          <p:cNvPr id="11" name="Text 6"/>
          <p:cNvSpPr/>
          <p:nvPr/>
        </p:nvSpPr>
        <p:spPr>
          <a:xfrm>
            <a:off x="1757720" y="5696664"/>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The platform is scalable across Telangana and beyond, with the potential to expand nationwide.</a:t>
            </a:r>
            <a:endParaRPr lang="en-US" sz="1750" dirty="0"/>
          </a:p>
        </p:txBody>
      </p:sp>
      <p:pic>
        <p:nvPicPr>
          <p:cNvPr id="12" name="Image 3" descr="preencoded.png">    </p:cNvPr>
          <p:cNvPicPr>
            <a:picLocks noChangeAspect="1"/>
          </p:cNvPicPr>
          <p:nvPr/>
        </p:nvPicPr>
        <p:blipFill>
          <a:blip r:embed="rId4"/>
          <a:stretch>
            <a:fillRect/>
          </a:stretch>
        </p:blipFill>
        <p:spPr>
          <a:xfrm>
            <a:off x="7456884" y="4997172"/>
            <a:ext cx="680442" cy="680442"/>
          </a:xfrm>
          <a:prstGeom prst="rect">
            <a:avLst/>
          </a:prstGeom>
        </p:spPr>
      </p:pic>
      <p:sp>
        <p:nvSpPr>
          <p:cNvPr id="13" name="Text 7"/>
          <p:cNvSpPr/>
          <p:nvPr/>
        </p:nvSpPr>
        <p:spPr>
          <a:xfrm>
            <a:off x="8420814" y="518850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Future Growth</a:t>
            </a:r>
            <a:endParaRPr lang="en-US" sz="2300" dirty="0"/>
          </a:p>
        </p:txBody>
      </p:sp>
      <p:sp>
        <p:nvSpPr>
          <p:cNvPr id="14" name="Text 8"/>
          <p:cNvSpPr/>
          <p:nvPr/>
        </p:nvSpPr>
        <p:spPr>
          <a:xfrm>
            <a:off x="8420814" y="5696664"/>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With future features, WorkKar can grow into a full-fledged public service startup transforming the gig economy landscape.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52813"/>
            <a:ext cx="12630745"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Introduction to the Gig Economy and WorkKar</a:t>
            </a:r>
            <a:endParaRPr lang="en-US" sz="4650" dirty="0"/>
          </a:p>
        </p:txBody>
      </p:sp>
      <p:sp>
        <p:nvSpPr>
          <p:cNvPr id="3" name="Shape 1"/>
          <p:cNvSpPr/>
          <p:nvPr/>
        </p:nvSpPr>
        <p:spPr>
          <a:xfrm>
            <a:off x="793790" y="2750701"/>
            <a:ext cx="4196358" cy="3925967"/>
          </a:xfrm>
          <a:prstGeom prst="roundRect">
            <a:avLst>
              <a:gd name="adj" fmla="val 3727"/>
            </a:avLst>
          </a:prstGeom>
          <a:noFill/>
          <a:ln w="30480">
            <a:solidFill>
              <a:srgbClr val="48367C"/>
            </a:solidFill>
            <a:prstDash val="solid"/>
          </a:ln>
        </p:spPr>
      </p:sp>
      <p:pic>
        <p:nvPicPr>
          <p:cNvPr id="4" name="Image 0" descr="preencoded.png">    </p:cNvPr>
          <p:cNvPicPr>
            <a:picLocks noChangeAspect="1"/>
          </p:cNvPicPr>
          <p:nvPr/>
        </p:nvPicPr>
        <p:blipFill>
          <a:blip r:embed="rId1"/>
          <a:stretch>
            <a:fillRect/>
          </a:stretch>
        </p:blipFill>
        <p:spPr>
          <a:xfrm>
            <a:off x="763310" y="2750701"/>
            <a:ext cx="121920" cy="3925967"/>
          </a:xfrm>
          <a:prstGeom prst="rect">
            <a:avLst/>
          </a:prstGeom>
        </p:spPr>
      </p:pic>
      <p:sp>
        <p:nvSpPr>
          <p:cNvPr id="5" name="Text 2"/>
          <p:cNvSpPr/>
          <p:nvPr/>
        </p:nvSpPr>
        <p:spPr>
          <a:xfrm>
            <a:off x="1142524" y="3007995"/>
            <a:ext cx="3074551"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Booming Gig Economy</a:t>
            </a:r>
            <a:endParaRPr lang="en-US" sz="2300" dirty="0"/>
          </a:p>
        </p:txBody>
      </p:sp>
      <p:sp>
        <p:nvSpPr>
          <p:cNvPr id="6" name="Text 3"/>
          <p:cNvSpPr/>
          <p:nvPr/>
        </p:nvSpPr>
        <p:spPr>
          <a:xfrm>
            <a:off x="1142524" y="3516154"/>
            <a:ext cx="3590330" cy="290322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The Indian gig economy is experiencing rapid growth, driven by increasing demand for both skilled and unskilled services across urban and semi-urban areas. This expansion presents significant opportunities for a diverse workforce.</a:t>
            </a:r>
            <a:endParaRPr lang="en-US" sz="1750" dirty="0"/>
          </a:p>
        </p:txBody>
      </p:sp>
      <p:sp>
        <p:nvSpPr>
          <p:cNvPr id="7" name="Shape 4"/>
          <p:cNvSpPr/>
          <p:nvPr/>
        </p:nvSpPr>
        <p:spPr>
          <a:xfrm>
            <a:off x="5216962" y="2750701"/>
            <a:ext cx="4196358" cy="3925967"/>
          </a:xfrm>
          <a:prstGeom prst="roundRect">
            <a:avLst>
              <a:gd name="adj" fmla="val 3727"/>
            </a:avLst>
          </a:prstGeom>
          <a:noFill/>
          <a:ln w="30480">
            <a:solidFill>
              <a:srgbClr val="48367C"/>
            </a:solidFill>
            <a:prstDash val="solid"/>
          </a:ln>
        </p:spPr>
      </p:sp>
      <p:pic>
        <p:nvPicPr>
          <p:cNvPr id="8" name="Image 1" descr="preencoded.png">    </p:cNvPr>
          <p:cNvPicPr>
            <a:picLocks noChangeAspect="1"/>
          </p:cNvPicPr>
          <p:nvPr/>
        </p:nvPicPr>
        <p:blipFill>
          <a:blip r:embed="rId2"/>
          <a:stretch>
            <a:fillRect/>
          </a:stretch>
        </p:blipFill>
        <p:spPr>
          <a:xfrm>
            <a:off x="5186482" y="2750701"/>
            <a:ext cx="121920" cy="3925967"/>
          </a:xfrm>
          <a:prstGeom prst="rect">
            <a:avLst/>
          </a:prstGeom>
        </p:spPr>
      </p:pic>
      <p:sp>
        <p:nvSpPr>
          <p:cNvPr id="9" name="Text 5"/>
          <p:cNvSpPr/>
          <p:nvPr/>
        </p:nvSpPr>
        <p:spPr>
          <a:xfrm>
            <a:off x="5565696" y="3007995"/>
            <a:ext cx="3175397"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Challenges for Workers</a:t>
            </a:r>
            <a:endParaRPr lang="en-US" sz="2300" dirty="0"/>
          </a:p>
        </p:txBody>
      </p:sp>
      <p:sp>
        <p:nvSpPr>
          <p:cNvPr id="10" name="Text 6"/>
          <p:cNvSpPr/>
          <p:nvPr/>
        </p:nvSpPr>
        <p:spPr>
          <a:xfrm>
            <a:off x="5565696" y="3516154"/>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Blue-collar workers often face critical issues such as over-reliance on agents, a lack of digital presence for independent outreach, and unfair commission deductions that diminish their earnings.</a:t>
            </a:r>
            <a:endParaRPr lang="en-US" sz="1750" dirty="0"/>
          </a:p>
        </p:txBody>
      </p:sp>
      <p:sp>
        <p:nvSpPr>
          <p:cNvPr id="11" name="Shape 7"/>
          <p:cNvSpPr/>
          <p:nvPr/>
        </p:nvSpPr>
        <p:spPr>
          <a:xfrm>
            <a:off x="9640133" y="2750701"/>
            <a:ext cx="4196358" cy="3925967"/>
          </a:xfrm>
          <a:prstGeom prst="roundRect">
            <a:avLst>
              <a:gd name="adj" fmla="val 3727"/>
            </a:avLst>
          </a:prstGeom>
          <a:noFill/>
          <a:ln w="30480">
            <a:solidFill>
              <a:srgbClr val="48367C"/>
            </a:solidFill>
            <a:prstDash val="solid"/>
          </a:ln>
        </p:spPr>
      </p:sp>
      <p:pic>
        <p:nvPicPr>
          <p:cNvPr id="12" name="Image 2" descr="preencoded.png">    </p:cNvPr>
          <p:cNvPicPr>
            <a:picLocks noChangeAspect="1"/>
          </p:cNvPicPr>
          <p:nvPr/>
        </p:nvPicPr>
        <p:blipFill>
          <a:blip r:embed="rId3"/>
          <a:stretch>
            <a:fillRect/>
          </a:stretch>
        </p:blipFill>
        <p:spPr>
          <a:xfrm>
            <a:off x="9609653" y="2750701"/>
            <a:ext cx="121920" cy="3925967"/>
          </a:xfrm>
          <a:prstGeom prst="rect">
            <a:avLst/>
          </a:prstGeom>
        </p:spPr>
      </p:pic>
      <p:sp>
        <p:nvSpPr>
          <p:cNvPr id="13" name="Text 8"/>
          <p:cNvSpPr/>
          <p:nvPr/>
        </p:nvSpPr>
        <p:spPr>
          <a:xfrm>
            <a:off x="9988868" y="300799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WorkKar's Solution</a:t>
            </a:r>
            <a:endParaRPr lang="en-US" sz="2300" dirty="0"/>
          </a:p>
        </p:txBody>
      </p:sp>
      <p:sp>
        <p:nvSpPr>
          <p:cNvPr id="14" name="Text 9"/>
          <p:cNvSpPr/>
          <p:nvPr/>
        </p:nvSpPr>
        <p:spPr>
          <a:xfrm>
            <a:off x="9988868" y="3516154"/>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WorkKar directly addresses these challenges by offering a commission-free, location-based digital platform. It aims to empower workers and provide transparent, affordable services to users.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11693"/>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WorkKar: A Decentralized Approach</a:t>
            </a:r>
            <a:endParaRPr lang="en-US" sz="4650" dirty="0"/>
          </a:p>
        </p:txBody>
      </p:sp>
      <p:sp>
        <p:nvSpPr>
          <p:cNvPr id="4" name="Text 1"/>
          <p:cNvSpPr/>
          <p:nvPr/>
        </p:nvSpPr>
        <p:spPr>
          <a:xfrm>
            <a:off x="6280190" y="394037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WorkKar is a decentralized platform designed to directly connect users with verified blue-collar workers using real-time location. By eliminating intermediaries and commission fees, it ensures workers retain full control over their earnings and services through dedicated dashboards. The platform empowers local workers by providing direct access to clients while offering users affordable, reliable services.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3653" y="513755"/>
            <a:ext cx="7130653" cy="612815"/>
          </a:xfrm>
          <a:prstGeom prst="rect">
            <a:avLst/>
          </a:prstGeom>
          <a:noFill/>
          <a:ln/>
        </p:spPr>
        <p:txBody>
          <a:bodyPr wrap="none" lIns="0" tIns="0" rIns="0" bIns="0" rtlCol="0" anchor="t"/>
          <a:lstStyle/>
          <a:p>
            <a:pPr algn="l" indent="0" marL="0">
              <a:lnSpc>
                <a:spcPts val="4800"/>
              </a:lnSpc>
              <a:buNone/>
            </a:pPr>
            <a:r>
              <a:rPr lang="en-US" sz="3850" b="1" dirty="0">
                <a:solidFill>
                  <a:srgbClr val="FF8AAF"/>
                </a:solidFill>
                <a:latin typeface="Petrona Bold" pitchFamily="34" charset="0"/>
                <a:ea typeface="Petrona Bold" pitchFamily="34" charset="-122"/>
                <a:cs typeface="Petrona Bold" pitchFamily="34" charset="-120"/>
              </a:rPr>
              <a:t>Related Work and Research Gap</a:t>
            </a:r>
            <a:endParaRPr lang="en-US" sz="3850" dirty="0"/>
          </a:p>
        </p:txBody>
      </p:sp>
      <p:sp>
        <p:nvSpPr>
          <p:cNvPr id="3" name="Text 1"/>
          <p:cNvSpPr/>
          <p:nvPr/>
        </p:nvSpPr>
        <p:spPr>
          <a:xfrm>
            <a:off x="653653" y="1593413"/>
            <a:ext cx="2451497" cy="306348"/>
          </a:xfrm>
          <a:prstGeom prst="rect">
            <a:avLst/>
          </a:prstGeom>
          <a:noFill/>
          <a:ln/>
        </p:spPr>
        <p:txBody>
          <a:bodyPr wrap="none" lIns="0" tIns="0" rIns="0" bIns="0" rtlCol="0" anchor="t"/>
          <a:lstStyle/>
          <a:p>
            <a:pPr algn="l" indent="0" marL="0">
              <a:lnSpc>
                <a:spcPts val="2400"/>
              </a:lnSpc>
              <a:buNone/>
            </a:pPr>
            <a:r>
              <a:rPr lang="en-US" sz="1900" b="1" dirty="0">
                <a:solidFill>
                  <a:srgbClr val="FF8AAF"/>
                </a:solidFill>
                <a:latin typeface="Petrona Bold" pitchFamily="34" charset="0"/>
                <a:ea typeface="Petrona Bold" pitchFamily="34" charset="-122"/>
                <a:cs typeface="Petrona Bold" pitchFamily="34" charset="-120"/>
              </a:rPr>
              <a:t>Existing Platforms</a:t>
            </a:r>
            <a:endParaRPr lang="en-US" sz="1900" dirty="0"/>
          </a:p>
        </p:txBody>
      </p:sp>
      <p:sp>
        <p:nvSpPr>
          <p:cNvPr id="4" name="Text 2"/>
          <p:cNvSpPr/>
          <p:nvPr/>
        </p:nvSpPr>
        <p:spPr>
          <a:xfrm>
            <a:off x="653653" y="2086451"/>
            <a:ext cx="6433780" cy="59769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0D6DE"/>
                </a:solidFill>
                <a:latin typeface="Inter" pitchFamily="34" charset="0"/>
                <a:ea typeface="Inter" pitchFamily="34" charset="-122"/>
                <a:cs typeface="Inter" pitchFamily="34" charset="-120"/>
              </a:rPr>
              <a:t>Urban Company:</a:t>
            </a:r>
            <a:pPr algn="l" indent="0" marL="0">
              <a:lnSpc>
                <a:spcPts val="2350"/>
              </a:lnSpc>
              <a:buNone/>
            </a:pPr>
            <a:r>
              <a:rPr lang="en-US" sz="1450" dirty="0">
                <a:solidFill>
                  <a:srgbClr val="E0D6DE"/>
                </a:solidFill>
                <a:latin typeface="Inter" pitchFamily="34" charset="0"/>
                <a:ea typeface="Inter" pitchFamily="34" charset="-122"/>
                <a:cs typeface="Inter" pitchFamily="34" charset="-120"/>
              </a:rPr>
              <a:t> Centralized, high commission, limited worker control.</a:t>
            </a:r>
            <a:endParaRPr lang="en-US" sz="1450" dirty="0"/>
          </a:p>
        </p:txBody>
      </p:sp>
      <p:sp>
        <p:nvSpPr>
          <p:cNvPr id="5" name="Text 3"/>
          <p:cNvSpPr/>
          <p:nvPr/>
        </p:nvSpPr>
        <p:spPr>
          <a:xfrm>
            <a:off x="653653" y="2749510"/>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E0D6DE"/>
                </a:solidFill>
                <a:latin typeface="Inter" pitchFamily="34" charset="0"/>
                <a:ea typeface="Inter" pitchFamily="34" charset="-122"/>
                <a:cs typeface="Inter" pitchFamily="34" charset="-120"/>
              </a:rPr>
              <a:t>Apna:</a:t>
            </a:r>
            <a:pPr algn="l" indent="0" marL="0">
              <a:lnSpc>
                <a:spcPts val="2350"/>
              </a:lnSpc>
              <a:buNone/>
            </a:pPr>
            <a:r>
              <a:rPr lang="en-US" sz="1450" dirty="0">
                <a:solidFill>
                  <a:srgbClr val="E0D6DE"/>
                </a:solidFill>
                <a:latin typeface="Inter" pitchFamily="34" charset="0"/>
                <a:ea typeface="Inter" pitchFamily="34" charset="-122"/>
                <a:cs typeface="Inter" pitchFamily="34" charset="-120"/>
              </a:rPr>
              <a:t> Primarily job listings, no direct service booking functionality.</a:t>
            </a:r>
            <a:endParaRPr lang="en-US" sz="1450" dirty="0"/>
          </a:p>
        </p:txBody>
      </p:sp>
      <p:sp>
        <p:nvSpPr>
          <p:cNvPr id="6" name="Text 4"/>
          <p:cNvSpPr/>
          <p:nvPr/>
        </p:nvSpPr>
        <p:spPr>
          <a:xfrm>
            <a:off x="653653" y="3113722"/>
            <a:ext cx="6433780" cy="59769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0D6DE"/>
                </a:solidFill>
                <a:latin typeface="Inter" pitchFamily="34" charset="0"/>
                <a:ea typeface="Inter" pitchFamily="34" charset="-122"/>
                <a:cs typeface="Inter" pitchFamily="34" charset="-120"/>
              </a:rPr>
              <a:t>JustDial:</a:t>
            </a:r>
            <a:pPr algn="l" indent="0" marL="0">
              <a:lnSpc>
                <a:spcPts val="2350"/>
              </a:lnSpc>
              <a:buNone/>
            </a:pPr>
            <a:r>
              <a:rPr lang="en-US" sz="1450" dirty="0">
                <a:solidFill>
                  <a:srgbClr val="E0D6DE"/>
                </a:solidFill>
                <a:latin typeface="Inter" pitchFamily="34" charset="0"/>
                <a:ea typeface="Inter" pitchFamily="34" charset="-122"/>
                <a:cs typeface="Inter" pitchFamily="34" charset="-120"/>
              </a:rPr>
              <a:t> Listing directory, lacks integrated trust and verification features.</a:t>
            </a:r>
            <a:endParaRPr lang="en-US" sz="1450" dirty="0"/>
          </a:p>
        </p:txBody>
      </p:sp>
      <p:sp>
        <p:nvSpPr>
          <p:cNvPr id="7" name="Text 5"/>
          <p:cNvSpPr/>
          <p:nvPr/>
        </p:nvSpPr>
        <p:spPr>
          <a:xfrm>
            <a:off x="653653" y="3776782"/>
            <a:ext cx="6433780" cy="59769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0D6DE"/>
                </a:solidFill>
                <a:latin typeface="Inter" pitchFamily="34" charset="0"/>
                <a:ea typeface="Inter" pitchFamily="34" charset="-122"/>
                <a:cs typeface="Inter" pitchFamily="34" charset="-120"/>
              </a:rPr>
              <a:t>Fiverr:</a:t>
            </a:r>
            <a:pPr algn="l" indent="0" marL="0">
              <a:lnSpc>
                <a:spcPts val="2350"/>
              </a:lnSpc>
              <a:buNone/>
            </a:pPr>
            <a:r>
              <a:rPr lang="en-US" sz="1450" dirty="0">
                <a:solidFill>
                  <a:srgbClr val="E0D6DE"/>
                </a:solidFill>
                <a:latin typeface="Inter" pitchFamily="34" charset="0"/>
                <a:ea typeface="Inter" pitchFamily="34" charset="-122"/>
                <a:cs typeface="Inter" pitchFamily="34" charset="-120"/>
              </a:rPr>
              <a:t> Freelance platform, not specifically focused on blue-collar or local, on-demand services.</a:t>
            </a:r>
            <a:endParaRPr lang="en-US" sz="1450" dirty="0"/>
          </a:p>
        </p:txBody>
      </p:sp>
      <p:sp>
        <p:nvSpPr>
          <p:cNvPr id="8" name="Text 6"/>
          <p:cNvSpPr/>
          <p:nvPr/>
        </p:nvSpPr>
        <p:spPr>
          <a:xfrm>
            <a:off x="7550587" y="1593413"/>
            <a:ext cx="2709624" cy="306348"/>
          </a:xfrm>
          <a:prstGeom prst="rect">
            <a:avLst/>
          </a:prstGeom>
          <a:noFill/>
          <a:ln/>
        </p:spPr>
        <p:txBody>
          <a:bodyPr wrap="none" lIns="0" tIns="0" rIns="0" bIns="0" rtlCol="0" anchor="t"/>
          <a:lstStyle/>
          <a:p>
            <a:pPr algn="l" indent="0" marL="0">
              <a:lnSpc>
                <a:spcPts val="2400"/>
              </a:lnSpc>
              <a:buNone/>
            </a:pPr>
            <a:r>
              <a:rPr lang="en-US" sz="1900" b="1" dirty="0">
                <a:solidFill>
                  <a:srgbClr val="FF8AAF"/>
                </a:solidFill>
                <a:latin typeface="Petrona Bold" pitchFamily="34" charset="0"/>
                <a:ea typeface="Petrona Bold" pitchFamily="34" charset="-122"/>
                <a:cs typeface="Petrona Bold" pitchFamily="34" charset="-120"/>
              </a:rPr>
              <a:t>The WorkKar Advantage</a:t>
            </a:r>
            <a:endParaRPr lang="en-US" sz="1900" dirty="0"/>
          </a:p>
        </p:txBody>
      </p:sp>
      <p:sp>
        <p:nvSpPr>
          <p:cNvPr id="9" name="Text 7"/>
          <p:cNvSpPr/>
          <p:nvPr/>
        </p:nvSpPr>
        <p:spPr>
          <a:xfrm>
            <a:off x="7550587" y="2086451"/>
            <a:ext cx="6433780" cy="1494234"/>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There is a significant gap in the market for a platform that truly empowers workers with zero commission and efficient local discovery. WorkKar fills this void by offering direct access between users and workers, comprehensive worker dashboards, and robust user/worker verification processes.</a:t>
            </a:r>
            <a:endParaRPr lang="en-US" sz="1450" dirty="0"/>
          </a:p>
        </p:txBody>
      </p:sp>
      <p:pic>
        <p:nvPicPr>
          <p:cNvPr id="10" name="Image 0" descr="preencoded.png">    </p:cNvPr>
          <p:cNvPicPr>
            <a:picLocks noChangeAspect="1"/>
          </p:cNvPicPr>
          <p:nvPr/>
        </p:nvPicPr>
        <p:blipFill>
          <a:blip r:embed="rId1"/>
          <a:stretch>
            <a:fillRect/>
          </a:stretch>
        </p:blipFill>
        <p:spPr>
          <a:xfrm>
            <a:off x="8909923" y="3790712"/>
            <a:ext cx="3714988" cy="37149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05057"/>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Problem Statement</a:t>
            </a:r>
            <a:endParaRPr lang="en-US" sz="4650" dirty="0"/>
          </a:p>
        </p:txBody>
      </p:sp>
      <p:pic>
        <p:nvPicPr>
          <p:cNvPr id="3" name="Image 0" descr="preencoded.png">    </p:cNvPr>
          <p:cNvPicPr>
            <a:picLocks noChangeAspect="1"/>
          </p:cNvPicPr>
          <p:nvPr/>
        </p:nvPicPr>
        <p:blipFill>
          <a:blip r:embed="rId1"/>
          <a:stretch>
            <a:fillRect/>
          </a:stretch>
        </p:blipFill>
        <p:spPr>
          <a:xfrm>
            <a:off x="793790" y="2602944"/>
            <a:ext cx="680442" cy="680442"/>
          </a:xfrm>
          <a:prstGeom prst="rect">
            <a:avLst/>
          </a:prstGeom>
        </p:spPr>
      </p:pic>
      <p:sp>
        <p:nvSpPr>
          <p:cNvPr id="4" name="Text 1"/>
          <p:cNvSpPr/>
          <p:nvPr/>
        </p:nvSpPr>
        <p:spPr>
          <a:xfrm>
            <a:off x="1757720" y="2758797"/>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Worker Autonomy</a:t>
            </a:r>
            <a:endParaRPr lang="en-US" sz="2800" dirty="0"/>
          </a:p>
        </p:txBody>
      </p:sp>
      <p:sp>
        <p:nvSpPr>
          <p:cNvPr id="5" name="Text 2"/>
          <p:cNvSpPr/>
          <p:nvPr/>
        </p:nvSpPr>
        <p:spPr>
          <a:xfrm>
            <a:off x="1757720" y="3341489"/>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Workers currently lack control over their earnings and service bookings, often dictated by intermediaries.</a:t>
            </a:r>
            <a:endParaRPr lang="en-US" sz="1750" dirty="0"/>
          </a:p>
        </p:txBody>
      </p:sp>
      <p:pic>
        <p:nvPicPr>
          <p:cNvPr id="6" name="Image 1" descr="preencoded.png">    </p:cNvPr>
          <p:cNvPicPr>
            <a:picLocks noChangeAspect="1"/>
          </p:cNvPicPr>
          <p:nvPr/>
        </p:nvPicPr>
        <p:blipFill>
          <a:blip r:embed="rId2"/>
          <a:stretch>
            <a:fillRect/>
          </a:stretch>
        </p:blipFill>
        <p:spPr>
          <a:xfrm>
            <a:off x="7456884" y="2602944"/>
            <a:ext cx="680442" cy="680442"/>
          </a:xfrm>
          <a:prstGeom prst="rect">
            <a:avLst/>
          </a:prstGeom>
        </p:spPr>
      </p:pic>
      <p:sp>
        <p:nvSpPr>
          <p:cNvPr id="7" name="Text 3"/>
          <p:cNvSpPr/>
          <p:nvPr/>
        </p:nvSpPr>
        <p:spPr>
          <a:xfrm>
            <a:off x="8420814" y="2758797"/>
            <a:ext cx="4810958"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Affordability &amp; Transparency</a:t>
            </a:r>
            <a:endParaRPr lang="en-US" sz="2800" dirty="0"/>
          </a:p>
        </p:txBody>
      </p:sp>
      <p:sp>
        <p:nvSpPr>
          <p:cNvPr id="8" name="Text 4"/>
          <p:cNvSpPr/>
          <p:nvPr/>
        </p:nvSpPr>
        <p:spPr>
          <a:xfrm>
            <a:off x="8420814" y="3341489"/>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Users in semi-urban and urban areas need an affordable, transparent platform for reliable services.</a:t>
            </a:r>
            <a:endParaRPr lang="en-US" sz="1750" dirty="0"/>
          </a:p>
        </p:txBody>
      </p:sp>
      <p:pic>
        <p:nvPicPr>
          <p:cNvPr id="9" name="Image 2" descr="preencoded.png">    </p:cNvPr>
          <p:cNvPicPr>
            <a:picLocks noChangeAspect="1"/>
          </p:cNvPicPr>
          <p:nvPr/>
        </p:nvPicPr>
        <p:blipFill>
          <a:blip r:embed="rId3"/>
          <a:stretch>
            <a:fillRect/>
          </a:stretch>
        </p:blipFill>
        <p:spPr>
          <a:xfrm>
            <a:off x="793790" y="4997172"/>
            <a:ext cx="680442" cy="680442"/>
          </a:xfrm>
          <a:prstGeom prst="rect">
            <a:avLst/>
          </a:prstGeom>
        </p:spPr>
      </p:pic>
      <p:sp>
        <p:nvSpPr>
          <p:cNvPr id="10" name="Text 5"/>
          <p:cNvSpPr/>
          <p:nvPr/>
        </p:nvSpPr>
        <p:spPr>
          <a:xfrm>
            <a:off x="1757720" y="5153025"/>
            <a:ext cx="4014073"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Middleman Dependency</a:t>
            </a:r>
            <a:endParaRPr lang="en-US" sz="2800" dirty="0"/>
          </a:p>
        </p:txBody>
      </p:sp>
      <p:sp>
        <p:nvSpPr>
          <p:cNvPr id="11" name="Text 6"/>
          <p:cNvSpPr/>
          <p:nvPr/>
        </p:nvSpPr>
        <p:spPr>
          <a:xfrm>
            <a:off x="1757720" y="5735717"/>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Over-reliance on traditional agents or middlemen creates inefficiencies and reduces worker profits.</a:t>
            </a:r>
            <a:endParaRPr lang="en-US" sz="1750" dirty="0"/>
          </a:p>
        </p:txBody>
      </p:sp>
      <p:pic>
        <p:nvPicPr>
          <p:cNvPr id="12" name="Image 3" descr="preencoded.png">    </p:cNvPr>
          <p:cNvPicPr>
            <a:picLocks noChangeAspect="1"/>
          </p:cNvPicPr>
          <p:nvPr/>
        </p:nvPicPr>
        <p:blipFill>
          <a:blip r:embed="rId4"/>
          <a:stretch>
            <a:fillRect/>
          </a:stretch>
        </p:blipFill>
        <p:spPr>
          <a:xfrm>
            <a:off x="7456884" y="4997172"/>
            <a:ext cx="680442" cy="680442"/>
          </a:xfrm>
          <a:prstGeom prst="rect">
            <a:avLst/>
          </a:prstGeom>
        </p:spPr>
      </p:pic>
      <p:sp>
        <p:nvSpPr>
          <p:cNvPr id="13" name="Text 7"/>
          <p:cNvSpPr/>
          <p:nvPr/>
        </p:nvSpPr>
        <p:spPr>
          <a:xfrm>
            <a:off x="8420814" y="5153025"/>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E0D6DE"/>
                </a:solidFill>
                <a:latin typeface="Petrona Bold" pitchFamily="34" charset="0"/>
                <a:ea typeface="Petrona Bold" pitchFamily="34" charset="-122"/>
                <a:cs typeface="Petrona Bold" pitchFamily="34" charset="-120"/>
              </a:rPr>
              <a:t>Trust &amp; Discovery</a:t>
            </a:r>
            <a:endParaRPr lang="en-US" sz="2800" dirty="0"/>
          </a:p>
        </p:txBody>
      </p:sp>
      <p:sp>
        <p:nvSpPr>
          <p:cNvPr id="14" name="Text 8"/>
          <p:cNvSpPr/>
          <p:nvPr/>
        </p:nvSpPr>
        <p:spPr>
          <a:xfrm>
            <a:off x="8420814" y="5735717"/>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The current ecosystem lacks verified worker profiles and real-time, location-based service discovery.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805339"/>
            <a:ext cx="4919305" cy="6618803"/>
          </a:xfrm>
          <a:prstGeom prst="rect">
            <a:avLst/>
          </a:prstGeom>
        </p:spPr>
      </p:pic>
      <p:sp>
        <p:nvSpPr>
          <p:cNvPr id="4" name="Text 0"/>
          <p:cNvSpPr/>
          <p:nvPr/>
        </p:nvSpPr>
        <p:spPr>
          <a:xfrm>
            <a:off x="793790" y="1930241"/>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System Architecture &amp; Workflow</a:t>
            </a:r>
            <a:endParaRPr lang="en-US" sz="4650" dirty="0"/>
          </a:p>
        </p:txBody>
      </p:sp>
      <p:sp>
        <p:nvSpPr>
          <p:cNvPr id="5" name="Text 1"/>
          <p:cNvSpPr/>
          <p:nvPr/>
        </p:nvSpPr>
        <p:spPr>
          <a:xfrm>
            <a:off x="793790" y="375892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WorkKar is designed with a robust role-based architecture, segmenting users into distinct categories: Users, Workers, and Administrators. These roles seamlessly interact with a scalable Supabase backend, which handles data management and authentication. The platform leverages real-time geolocation capabilities to accurately display nearby available workers, facilitating efficient and direct service bookings.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7596" y="603528"/>
            <a:ext cx="7766447" cy="719495"/>
          </a:xfrm>
          <a:prstGeom prst="rect">
            <a:avLst/>
          </a:prstGeom>
          <a:noFill/>
          <a:ln/>
        </p:spPr>
        <p:txBody>
          <a:bodyPr wrap="none" lIns="0" tIns="0" rIns="0" bIns="0" rtlCol="0" anchor="t"/>
          <a:lstStyle/>
          <a:p>
            <a:pPr algn="l" indent="0" marL="0">
              <a:lnSpc>
                <a:spcPts val="5650"/>
              </a:lnSpc>
              <a:buNone/>
            </a:pPr>
            <a:r>
              <a:rPr lang="en-US" sz="4500" b="1" dirty="0">
                <a:solidFill>
                  <a:srgbClr val="FF8AAF"/>
                </a:solidFill>
                <a:latin typeface="Petrona Bold" pitchFamily="34" charset="0"/>
                <a:ea typeface="Petrona Bold" pitchFamily="34" charset="-122"/>
                <a:cs typeface="Petrona Bold" pitchFamily="34" charset="-120"/>
              </a:rPr>
              <a:t>Implementation – Tech Stack</a:t>
            </a:r>
            <a:endParaRPr lang="en-US" sz="4500" dirty="0"/>
          </a:p>
        </p:txBody>
      </p:sp>
      <p:sp>
        <p:nvSpPr>
          <p:cNvPr id="3" name="Text 1"/>
          <p:cNvSpPr/>
          <p:nvPr/>
        </p:nvSpPr>
        <p:spPr>
          <a:xfrm>
            <a:off x="767596" y="1761649"/>
            <a:ext cx="13095208"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The WorkKar platform is built using a modern and efficient tech stack, chosen for its scalability, performance, and developer experience. Each component plays a crucial role in delivering a seamless user and worker experience.</a:t>
            </a:r>
            <a:endParaRPr lang="en-US" sz="1700" dirty="0"/>
          </a:p>
        </p:txBody>
      </p:sp>
      <p:sp>
        <p:nvSpPr>
          <p:cNvPr id="4" name="Shape 2"/>
          <p:cNvSpPr/>
          <p:nvPr/>
        </p:nvSpPr>
        <p:spPr>
          <a:xfrm>
            <a:off x="767596" y="2710101"/>
            <a:ext cx="13095208" cy="4915853"/>
          </a:xfrm>
          <a:prstGeom prst="roundRect">
            <a:avLst>
              <a:gd name="adj" fmla="val 1874"/>
            </a:avLst>
          </a:prstGeom>
          <a:noFill/>
          <a:ln w="7620">
            <a:solidFill>
              <a:srgbClr val="FFFFFF">
                <a:alpha val="24000"/>
              </a:srgbClr>
            </a:solidFill>
            <a:prstDash val="solid"/>
          </a:ln>
        </p:spPr>
      </p:sp>
      <p:sp>
        <p:nvSpPr>
          <p:cNvPr id="5" name="Shape 3"/>
          <p:cNvSpPr/>
          <p:nvPr/>
        </p:nvSpPr>
        <p:spPr>
          <a:xfrm>
            <a:off x="775216" y="2717721"/>
            <a:ext cx="13079968" cy="980123"/>
          </a:xfrm>
          <a:prstGeom prst="rect">
            <a:avLst/>
          </a:prstGeom>
          <a:solidFill>
            <a:srgbClr val="FFFFFF">
              <a:alpha val="4000"/>
            </a:srgbClr>
          </a:solidFill>
          <a:ln/>
        </p:spPr>
      </p:sp>
      <p:sp>
        <p:nvSpPr>
          <p:cNvPr id="6" name="Text 4"/>
          <p:cNvSpPr/>
          <p:nvPr/>
        </p:nvSpPr>
        <p:spPr>
          <a:xfrm>
            <a:off x="994648" y="2856905"/>
            <a:ext cx="2827496"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Frontend</a:t>
            </a:r>
            <a:endParaRPr lang="en-US" sz="1700" dirty="0"/>
          </a:p>
        </p:txBody>
      </p:sp>
      <p:sp>
        <p:nvSpPr>
          <p:cNvPr id="7" name="Text 5"/>
          <p:cNvSpPr/>
          <p:nvPr/>
        </p:nvSpPr>
        <p:spPr>
          <a:xfrm>
            <a:off x="4268391" y="2856905"/>
            <a:ext cx="4785717"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React + TypeScript</a:t>
            </a:r>
            <a:endParaRPr lang="en-US" sz="1700" dirty="0"/>
          </a:p>
        </p:txBody>
      </p:sp>
      <p:sp>
        <p:nvSpPr>
          <p:cNvPr id="8" name="Text 6"/>
          <p:cNvSpPr/>
          <p:nvPr/>
        </p:nvSpPr>
        <p:spPr>
          <a:xfrm>
            <a:off x="9500354" y="2856905"/>
            <a:ext cx="4135517"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Fast, scalable, component-based UI development</a:t>
            </a:r>
            <a:endParaRPr lang="en-US" sz="1700" dirty="0"/>
          </a:p>
        </p:txBody>
      </p:sp>
      <p:sp>
        <p:nvSpPr>
          <p:cNvPr id="9" name="Shape 7"/>
          <p:cNvSpPr/>
          <p:nvPr/>
        </p:nvSpPr>
        <p:spPr>
          <a:xfrm>
            <a:off x="775216" y="3697843"/>
            <a:ext cx="13079968" cy="980123"/>
          </a:xfrm>
          <a:prstGeom prst="rect">
            <a:avLst/>
          </a:prstGeom>
          <a:solidFill>
            <a:srgbClr val="000000">
              <a:alpha val="4000"/>
            </a:srgbClr>
          </a:solidFill>
          <a:ln/>
        </p:spPr>
      </p:sp>
      <p:sp>
        <p:nvSpPr>
          <p:cNvPr id="10" name="Text 8"/>
          <p:cNvSpPr/>
          <p:nvPr/>
        </p:nvSpPr>
        <p:spPr>
          <a:xfrm>
            <a:off x="994648" y="3837027"/>
            <a:ext cx="2827496"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Styling</a:t>
            </a:r>
            <a:endParaRPr lang="en-US" sz="1700" dirty="0"/>
          </a:p>
        </p:txBody>
      </p:sp>
      <p:sp>
        <p:nvSpPr>
          <p:cNvPr id="11" name="Text 9"/>
          <p:cNvSpPr/>
          <p:nvPr/>
        </p:nvSpPr>
        <p:spPr>
          <a:xfrm>
            <a:off x="4268391" y="3837027"/>
            <a:ext cx="4785717"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Tailwind CSS</a:t>
            </a:r>
            <a:endParaRPr lang="en-US" sz="1700" dirty="0"/>
          </a:p>
        </p:txBody>
      </p:sp>
      <p:sp>
        <p:nvSpPr>
          <p:cNvPr id="12" name="Text 10"/>
          <p:cNvSpPr/>
          <p:nvPr/>
        </p:nvSpPr>
        <p:spPr>
          <a:xfrm>
            <a:off x="9500354" y="3837027"/>
            <a:ext cx="4135517"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Utility-first, highly customizable, mobile responsive design</a:t>
            </a:r>
            <a:endParaRPr lang="en-US" sz="1700" dirty="0"/>
          </a:p>
        </p:txBody>
      </p:sp>
      <p:sp>
        <p:nvSpPr>
          <p:cNvPr id="13" name="Shape 11"/>
          <p:cNvSpPr/>
          <p:nvPr/>
        </p:nvSpPr>
        <p:spPr>
          <a:xfrm>
            <a:off x="775216" y="4677966"/>
            <a:ext cx="13079968" cy="980123"/>
          </a:xfrm>
          <a:prstGeom prst="rect">
            <a:avLst/>
          </a:prstGeom>
          <a:solidFill>
            <a:srgbClr val="FFFFFF">
              <a:alpha val="4000"/>
            </a:srgbClr>
          </a:solidFill>
          <a:ln/>
        </p:spPr>
      </p:sp>
      <p:sp>
        <p:nvSpPr>
          <p:cNvPr id="14" name="Text 12"/>
          <p:cNvSpPr/>
          <p:nvPr/>
        </p:nvSpPr>
        <p:spPr>
          <a:xfrm>
            <a:off x="994648" y="4817150"/>
            <a:ext cx="2827496"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Backend</a:t>
            </a:r>
            <a:endParaRPr lang="en-US" sz="1700" dirty="0"/>
          </a:p>
        </p:txBody>
      </p:sp>
      <p:sp>
        <p:nvSpPr>
          <p:cNvPr id="15" name="Text 13"/>
          <p:cNvSpPr/>
          <p:nvPr/>
        </p:nvSpPr>
        <p:spPr>
          <a:xfrm>
            <a:off x="4268391" y="4817150"/>
            <a:ext cx="4785717"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Supabase</a:t>
            </a:r>
            <a:endParaRPr lang="en-US" sz="1700" dirty="0"/>
          </a:p>
        </p:txBody>
      </p:sp>
      <p:sp>
        <p:nvSpPr>
          <p:cNvPr id="16" name="Text 14"/>
          <p:cNvSpPr/>
          <p:nvPr/>
        </p:nvSpPr>
        <p:spPr>
          <a:xfrm>
            <a:off x="9500354" y="4817150"/>
            <a:ext cx="4135517"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Real-time database, open-source, integrated authentication</a:t>
            </a:r>
            <a:endParaRPr lang="en-US" sz="1700" dirty="0"/>
          </a:p>
        </p:txBody>
      </p:sp>
      <p:sp>
        <p:nvSpPr>
          <p:cNvPr id="17" name="Shape 15"/>
          <p:cNvSpPr/>
          <p:nvPr/>
        </p:nvSpPr>
        <p:spPr>
          <a:xfrm>
            <a:off x="775216" y="5658088"/>
            <a:ext cx="13079968" cy="980123"/>
          </a:xfrm>
          <a:prstGeom prst="rect">
            <a:avLst/>
          </a:prstGeom>
          <a:solidFill>
            <a:srgbClr val="000000">
              <a:alpha val="4000"/>
            </a:srgbClr>
          </a:solidFill>
          <a:ln/>
        </p:spPr>
      </p:sp>
      <p:sp>
        <p:nvSpPr>
          <p:cNvPr id="18" name="Text 16"/>
          <p:cNvSpPr/>
          <p:nvPr/>
        </p:nvSpPr>
        <p:spPr>
          <a:xfrm>
            <a:off x="994648" y="5797272"/>
            <a:ext cx="2827496"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Mobile</a:t>
            </a:r>
            <a:endParaRPr lang="en-US" sz="1700" dirty="0"/>
          </a:p>
        </p:txBody>
      </p:sp>
      <p:sp>
        <p:nvSpPr>
          <p:cNvPr id="19" name="Text 17"/>
          <p:cNvSpPr/>
          <p:nvPr/>
        </p:nvSpPr>
        <p:spPr>
          <a:xfrm>
            <a:off x="4268391" y="5797272"/>
            <a:ext cx="4785717"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Capacitor</a:t>
            </a:r>
            <a:endParaRPr lang="en-US" sz="1700" dirty="0"/>
          </a:p>
        </p:txBody>
      </p:sp>
      <p:sp>
        <p:nvSpPr>
          <p:cNvPr id="20" name="Text 18"/>
          <p:cNvSpPr/>
          <p:nvPr/>
        </p:nvSpPr>
        <p:spPr>
          <a:xfrm>
            <a:off x="9500354" y="5797272"/>
            <a:ext cx="4135517"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Cross-platform PWA to native Android/iOS bridge</a:t>
            </a:r>
            <a:endParaRPr lang="en-US" sz="1700" dirty="0"/>
          </a:p>
        </p:txBody>
      </p:sp>
      <p:sp>
        <p:nvSpPr>
          <p:cNvPr id="21" name="Shape 19"/>
          <p:cNvSpPr/>
          <p:nvPr/>
        </p:nvSpPr>
        <p:spPr>
          <a:xfrm>
            <a:off x="775216" y="6638211"/>
            <a:ext cx="13079968" cy="980123"/>
          </a:xfrm>
          <a:prstGeom prst="rect">
            <a:avLst/>
          </a:prstGeom>
          <a:solidFill>
            <a:srgbClr val="FFFFFF">
              <a:alpha val="4000"/>
            </a:srgbClr>
          </a:solidFill>
          <a:ln/>
        </p:spPr>
      </p:sp>
      <p:sp>
        <p:nvSpPr>
          <p:cNvPr id="22" name="Text 20"/>
          <p:cNvSpPr/>
          <p:nvPr/>
        </p:nvSpPr>
        <p:spPr>
          <a:xfrm>
            <a:off x="994648" y="6777395"/>
            <a:ext cx="2827496"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Hosting</a:t>
            </a:r>
            <a:endParaRPr lang="en-US" sz="1700" dirty="0"/>
          </a:p>
        </p:txBody>
      </p:sp>
      <p:sp>
        <p:nvSpPr>
          <p:cNvPr id="23" name="Text 21"/>
          <p:cNvSpPr/>
          <p:nvPr/>
        </p:nvSpPr>
        <p:spPr>
          <a:xfrm>
            <a:off x="4268391" y="6777395"/>
            <a:ext cx="4785717" cy="350877"/>
          </a:xfrm>
          <a:prstGeom prst="rect">
            <a:avLst/>
          </a:prstGeom>
          <a:noFill/>
          <a:ln/>
        </p:spPr>
        <p:txBody>
          <a:bodyPr wrap="non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Vercel</a:t>
            </a:r>
            <a:endParaRPr lang="en-US" sz="1700" dirty="0"/>
          </a:p>
        </p:txBody>
      </p:sp>
      <p:sp>
        <p:nvSpPr>
          <p:cNvPr id="24" name="Text 22"/>
          <p:cNvSpPr/>
          <p:nvPr/>
        </p:nvSpPr>
        <p:spPr>
          <a:xfrm>
            <a:off x="9500354" y="6777395"/>
            <a:ext cx="4135517" cy="70175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Inter" pitchFamily="34" charset="0"/>
                <a:ea typeface="Inter" pitchFamily="34" charset="-122"/>
                <a:cs typeface="Inter" pitchFamily="34" charset="-120"/>
              </a:rPr>
              <a:t>Serverless deployment, optimized performance, continuous integration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62658"/>
            <a:ext cx="7931944"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Merits – Benefits of WorkKar</a:t>
            </a:r>
            <a:endParaRPr lang="en-US" sz="4650" dirty="0"/>
          </a:p>
        </p:txBody>
      </p:sp>
      <p:pic>
        <p:nvPicPr>
          <p:cNvPr id="3" name="Image 0" descr="preencoded.png">    </p:cNvPr>
          <p:cNvPicPr>
            <a:picLocks noChangeAspect="1"/>
          </p:cNvPicPr>
          <p:nvPr/>
        </p:nvPicPr>
        <p:blipFill>
          <a:blip r:embed="rId1"/>
          <a:stretch>
            <a:fillRect/>
          </a:stretch>
        </p:blipFill>
        <p:spPr>
          <a:xfrm>
            <a:off x="793790" y="2460546"/>
            <a:ext cx="680442" cy="680442"/>
          </a:xfrm>
          <a:prstGeom prst="rect">
            <a:avLst/>
          </a:prstGeom>
        </p:spPr>
      </p:pic>
      <p:sp>
        <p:nvSpPr>
          <p:cNvPr id="4" name="Text 1"/>
          <p:cNvSpPr/>
          <p:nvPr/>
        </p:nvSpPr>
        <p:spPr>
          <a:xfrm>
            <a:off x="1757720" y="265187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Zero Commission</a:t>
            </a:r>
            <a:endParaRPr lang="en-US" sz="2300" dirty="0"/>
          </a:p>
        </p:txBody>
      </p:sp>
      <p:sp>
        <p:nvSpPr>
          <p:cNvPr id="5" name="Text 2"/>
          <p:cNvSpPr/>
          <p:nvPr/>
        </p:nvSpPr>
        <p:spPr>
          <a:xfrm>
            <a:off x="1757720" y="3160038"/>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Workers retain 100% of their earnings, fostering financial independence.</a:t>
            </a:r>
            <a:endParaRPr lang="en-US" sz="1750" dirty="0"/>
          </a:p>
        </p:txBody>
      </p:sp>
      <p:pic>
        <p:nvPicPr>
          <p:cNvPr id="6" name="Image 1" descr="preencoded.png">    </p:cNvPr>
          <p:cNvPicPr>
            <a:picLocks noChangeAspect="1"/>
          </p:cNvPicPr>
          <p:nvPr/>
        </p:nvPicPr>
        <p:blipFill>
          <a:blip r:embed="rId2"/>
          <a:stretch>
            <a:fillRect/>
          </a:stretch>
        </p:blipFill>
        <p:spPr>
          <a:xfrm>
            <a:off x="5235893" y="2460546"/>
            <a:ext cx="680442" cy="680442"/>
          </a:xfrm>
          <a:prstGeom prst="rect">
            <a:avLst/>
          </a:prstGeom>
        </p:spPr>
      </p:pic>
      <p:sp>
        <p:nvSpPr>
          <p:cNvPr id="7" name="Text 3"/>
          <p:cNvSpPr/>
          <p:nvPr/>
        </p:nvSpPr>
        <p:spPr>
          <a:xfrm>
            <a:off x="6199823" y="265187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Verified Profiles</a:t>
            </a:r>
            <a:endParaRPr lang="en-US" sz="2300" dirty="0"/>
          </a:p>
        </p:txBody>
      </p:sp>
      <p:sp>
        <p:nvSpPr>
          <p:cNvPr id="8" name="Text 4"/>
          <p:cNvSpPr/>
          <p:nvPr/>
        </p:nvSpPr>
        <p:spPr>
          <a:xfrm>
            <a:off x="6199823" y="3160038"/>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Ensures trust and reliability through verified and rated worker profiles.</a:t>
            </a:r>
            <a:endParaRPr lang="en-US" sz="1750" dirty="0"/>
          </a:p>
        </p:txBody>
      </p:sp>
      <p:pic>
        <p:nvPicPr>
          <p:cNvPr id="9" name="Image 2" descr="preencoded.png">    </p:cNvPr>
          <p:cNvPicPr>
            <a:picLocks noChangeAspect="1"/>
          </p:cNvPicPr>
          <p:nvPr/>
        </p:nvPicPr>
        <p:blipFill>
          <a:blip r:embed="rId3"/>
          <a:stretch>
            <a:fillRect/>
          </a:stretch>
        </p:blipFill>
        <p:spPr>
          <a:xfrm>
            <a:off x="9677995" y="2460546"/>
            <a:ext cx="680442" cy="680442"/>
          </a:xfrm>
          <a:prstGeom prst="rect">
            <a:avLst/>
          </a:prstGeom>
        </p:spPr>
      </p:pic>
      <p:sp>
        <p:nvSpPr>
          <p:cNvPr id="10" name="Text 5"/>
          <p:cNvSpPr/>
          <p:nvPr/>
        </p:nvSpPr>
        <p:spPr>
          <a:xfrm>
            <a:off x="10641925" y="265187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Real-time Matching</a:t>
            </a:r>
            <a:endParaRPr lang="en-US" sz="2300" dirty="0"/>
          </a:p>
        </p:txBody>
      </p:sp>
      <p:sp>
        <p:nvSpPr>
          <p:cNvPr id="11" name="Text 6"/>
          <p:cNvSpPr/>
          <p:nvPr/>
        </p:nvSpPr>
        <p:spPr>
          <a:xfrm>
            <a:off x="10641925" y="3160038"/>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Location-based matching for efficient and rapid service fulfillment.</a:t>
            </a:r>
            <a:endParaRPr lang="en-US" sz="1750" dirty="0"/>
          </a:p>
        </p:txBody>
      </p:sp>
      <p:pic>
        <p:nvPicPr>
          <p:cNvPr id="12" name="Image 3" descr="preencoded.png">    </p:cNvPr>
          <p:cNvPicPr>
            <a:picLocks noChangeAspect="1"/>
          </p:cNvPicPr>
          <p:nvPr/>
        </p:nvPicPr>
        <p:blipFill>
          <a:blip r:embed="rId4"/>
          <a:stretch>
            <a:fillRect/>
          </a:stretch>
        </p:blipFill>
        <p:spPr>
          <a:xfrm>
            <a:off x="793790" y="4815721"/>
            <a:ext cx="680442" cy="680442"/>
          </a:xfrm>
          <a:prstGeom prst="rect">
            <a:avLst/>
          </a:prstGeom>
        </p:spPr>
      </p:pic>
      <p:sp>
        <p:nvSpPr>
          <p:cNvPr id="13" name="Text 7"/>
          <p:cNvSpPr/>
          <p:nvPr/>
        </p:nvSpPr>
        <p:spPr>
          <a:xfrm>
            <a:off x="1757720" y="5007054"/>
            <a:ext cx="3068598"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Dedicated Dashboards</a:t>
            </a:r>
            <a:endParaRPr lang="en-US" sz="2300" dirty="0"/>
          </a:p>
        </p:txBody>
      </p:sp>
      <p:sp>
        <p:nvSpPr>
          <p:cNvPr id="14" name="Text 8"/>
          <p:cNvSpPr/>
          <p:nvPr/>
        </p:nvSpPr>
        <p:spPr>
          <a:xfrm>
            <a:off x="1757720" y="5515213"/>
            <a:ext cx="3194685"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Intuitive dashboards for users, workers, and administrators enhance control.</a:t>
            </a:r>
            <a:endParaRPr lang="en-US" sz="1750" dirty="0"/>
          </a:p>
        </p:txBody>
      </p:sp>
      <p:pic>
        <p:nvPicPr>
          <p:cNvPr id="15" name="Image 4" descr="preencoded.png">    </p:cNvPr>
          <p:cNvPicPr>
            <a:picLocks noChangeAspect="1"/>
          </p:cNvPicPr>
          <p:nvPr/>
        </p:nvPicPr>
        <p:blipFill>
          <a:blip r:embed="rId5"/>
          <a:stretch>
            <a:fillRect/>
          </a:stretch>
        </p:blipFill>
        <p:spPr>
          <a:xfrm>
            <a:off x="5235893" y="4815721"/>
            <a:ext cx="680442" cy="680442"/>
          </a:xfrm>
          <a:prstGeom prst="rect">
            <a:avLst/>
          </a:prstGeom>
        </p:spPr>
      </p:pic>
      <p:sp>
        <p:nvSpPr>
          <p:cNvPr id="16" name="Text 9"/>
          <p:cNvSpPr/>
          <p:nvPr/>
        </p:nvSpPr>
        <p:spPr>
          <a:xfrm>
            <a:off x="6199823" y="500705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Scalable Architecture</a:t>
            </a:r>
            <a:endParaRPr lang="en-US" sz="2300" dirty="0"/>
          </a:p>
        </p:txBody>
      </p:sp>
      <p:sp>
        <p:nvSpPr>
          <p:cNvPr id="17" name="Text 10"/>
          <p:cNvSpPr/>
          <p:nvPr/>
        </p:nvSpPr>
        <p:spPr>
          <a:xfrm>
            <a:off x="6199823" y="5515213"/>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Modular design supports future growth and feature expansion.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54311"/>
            <a:ext cx="8662988"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Demerits – Current Limitations</a:t>
            </a:r>
            <a:endParaRPr lang="en-US" sz="4650" dirty="0"/>
          </a:p>
        </p:txBody>
      </p:sp>
      <p:sp>
        <p:nvSpPr>
          <p:cNvPr id="3" name="Shape 1"/>
          <p:cNvSpPr/>
          <p:nvPr/>
        </p:nvSpPr>
        <p:spPr>
          <a:xfrm>
            <a:off x="793790" y="2352199"/>
            <a:ext cx="13042821" cy="1326713"/>
          </a:xfrm>
          <a:prstGeom prst="roundRect">
            <a:avLst>
              <a:gd name="adj" fmla="val 7181"/>
            </a:avLst>
          </a:prstGeom>
          <a:solidFill>
            <a:srgbClr val="4B3F02"/>
          </a:solidFill>
          <a:ln/>
        </p:spPr>
      </p:sp>
      <p:pic>
        <p:nvPicPr>
          <p:cNvPr id="4" name="Image 0" descr="preencoded.png">    </p:cNvPr>
          <p:cNvPicPr>
            <a:picLocks noChangeAspect="1"/>
          </p:cNvPicPr>
          <p:nvPr/>
        </p:nvPicPr>
        <p:blipFill>
          <a:blip r:embed="rId1"/>
          <a:stretch>
            <a:fillRect/>
          </a:stretch>
        </p:blipFill>
        <p:spPr>
          <a:xfrm>
            <a:off x="1020604" y="2696289"/>
            <a:ext cx="283488" cy="226814"/>
          </a:xfrm>
          <a:prstGeom prst="rect">
            <a:avLst/>
          </a:prstGeom>
        </p:spPr>
      </p:pic>
      <p:sp>
        <p:nvSpPr>
          <p:cNvPr id="5" name="Text 2"/>
          <p:cNvSpPr/>
          <p:nvPr/>
        </p:nvSpPr>
        <p:spPr>
          <a:xfrm>
            <a:off x="1530906" y="2635687"/>
            <a:ext cx="12078891"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Inter" pitchFamily="34" charset="0"/>
                <a:ea typeface="Inter" pitchFamily="34" charset="-122"/>
                <a:cs typeface="Inter" pitchFamily="34" charset="-120"/>
              </a:rPr>
              <a:t>While WorkKar presents a promising solution, it is important to acknowledge its current limitations. These areas are identified for future development and refinement to enhance the platform's robustness and reach.</a:t>
            </a:r>
            <a:endParaRPr lang="en-US" sz="1750" dirty="0"/>
          </a:p>
        </p:txBody>
      </p:sp>
      <p:sp>
        <p:nvSpPr>
          <p:cNvPr id="6" name="Text 3"/>
          <p:cNvSpPr/>
          <p:nvPr/>
        </p:nvSpPr>
        <p:spPr>
          <a:xfrm>
            <a:off x="793790" y="393406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No Background Verification:</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Lacks a formal background verification or Know Your Customer (KYC) system for workers, which is crucial for building user trust.</a:t>
            </a:r>
            <a:endParaRPr lang="en-US" sz="1750" dirty="0"/>
          </a:p>
        </p:txBody>
      </p:sp>
      <p:sp>
        <p:nvSpPr>
          <p:cNvPr id="7" name="Text 4"/>
          <p:cNvSpPr/>
          <p:nvPr/>
        </p:nvSpPr>
        <p:spPr>
          <a:xfrm>
            <a:off x="793790" y="4739164"/>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Skill Certification:</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Does not yet integrate a system for official skill certification, which could further validate worker expertise.</a:t>
            </a:r>
            <a:endParaRPr lang="en-US" sz="1750" dirty="0"/>
          </a:p>
        </p:txBody>
      </p:sp>
      <p:sp>
        <p:nvSpPr>
          <p:cNvPr id="8" name="Text 5"/>
          <p:cNvSpPr/>
          <p:nvPr/>
        </p:nvSpPr>
        <p:spPr>
          <a:xfrm>
            <a:off x="793790" y="5544264"/>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Rural Awareness:</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Limited awareness and adoption among blue-collar workers in more rural regions due to digital literacy gaps.</a:t>
            </a:r>
            <a:endParaRPr lang="en-US" sz="1750" dirty="0"/>
          </a:p>
        </p:txBody>
      </p:sp>
      <p:sp>
        <p:nvSpPr>
          <p:cNvPr id="9" name="Text 6"/>
          <p:cNvSpPr/>
          <p:nvPr/>
        </p:nvSpPr>
        <p:spPr>
          <a:xfrm>
            <a:off x="793790" y="6349365"/>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0D6DE"/>
                </a:solidFill>
                <a:latin typeface="Inter" pitchFamily="34" charset="0"/>
                <a:ea typeface="Inter" pitchFamily="34" charset="-122"/>
                <a:cs typeface="Inter" pitchFamily="34" charset="-120"/>
              </a:rPr>
              <a:t>Payment System:</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Currently lacks integrated in-app payment processing or comprehensive transaction record features.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2025-07-13T13:03:08Z</dcterms:created>
  <dcterms:modified xsi:type="dcterms:W3CDTF">2025-07-13T13:03:08Z</dcterms:modified>
</cp:coreProperties>
</file>